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lear Sans Bold" panose="020B0803030202020304" pitchFamily="34" charset="0"/>
      <p:regular r:id="rId40"/>
      <p:bold r:id="rId41"/>
    </p:embeddedFont>
    <p:embeddedFont>
      <p:font typeface="Kollektif" panose="020B0604020101010102" pitchFamily="34" charset="0"/>
      <p:regular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Open Sans Bold" pitchFamily="2" charset="0"/>
      <p:regular r:id="rId47"/>
      <p:bold r:id="rId48"/>
    </p:embeddedFont>
    <p:embeddedFont>
      <p:font typeface="Open Sans Bold Bold" pitchFamily="2" charset="0"/>
      <p:regular r:id="rId49"/>
      <p:bold r:id="rId50"/>
    </p:embeddedFont>
    <p:embeddedFont>
      <p:font typeface="Rubik Medium" pitchFamily="2" charset="-79"/>
      <p:regular r:id="rId51"/>
    </p:embeddedFont>
    <p:embeddedFont>
      <p:font typeface="Rubik Medium Bold" pitchFamily="2" charset="-79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51" autoAdjust="0"/>
  </p:normalViewPr>
  <p:slideViewPr>
    <p:cSldViewPr>
      <p:cViewPr varScale="1">
        <p:scale>
          <a:sx n="74" d="100"/>
          <a:sy n="74" d="100"/>
        </p:scale>
        <p:origin x="6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180" y="0"/>
            <a:ext cx="15445584" cy="10287000"/>
          </a:xfrm>
          <a:custGeom>
            <a:avLst/>
            <a:gdLst/>
            <a:ahLst/>
            <a:cxnLst/>
            <a:rect l="l" t="t" r="r" b="b"/>
            <a:pathLst>
              <a:path w="15445584" h="10287000">
                <a:moveTo>
                  <a:pt x="0" y="0"/>
                </a:moveTo>
                <a:lnTo>
                  <a:pt x="15445583" y="0"/>
                </a:lnTo>
                <a:lnTo>
                  <a:pt x="15445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806013">
            <a:off x="10016524" y="-10767011"/>
            <a:ext cx="13416225" cy="28764152"/>
            <a:chOff x="0" y="0"/>
            <a:chExt cx="2901950" cy="6221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01950" cy="6221730"/>
            </a:xfrm>
            <a:custGeom>
              <a:avLst/>
              <a:gdLst/>
              <a:ahLst/>
              <a:cxnLst/>
              <a:rect l="l" t="t" r="r" b="b"/>
              <a:pathLst>
                <a:path w="2901950" h="6221730">
                  <a:moveTo>
                    <a:pt x="2898140" y="1865630"/>
                  </a:moveTo>
                  <a:cubicBezTo>
                    <a:pt x="2898140" y="2275840"/>
                    <a:pt x="2537460" y="2275840"/>
                    <a:pt x="2537460" y="2684780"/>
                  </a:cubicBezTo>
                  <a:cubicBezTo>
                    <a:pt x="2537460" y="3094990"/>
                    <a:pt x="2898140" y="3094990"/>
                    <a:pt x="2898140" y="3503930"/>
                  </a:cubicBezTo>
                  <a:cubicBezTo>
                    <a:pt x="2898140" y="3914140"/>
                    <a:pt x="2537460" y="3914140"/>
                    <a:pt x="2537460" y="4323080"/>
                  </a:cubicBezTo>
                  <a:cubicBezTo>
                    <a:pt x="2537460" y="4733290"/>
                    <a:pt x="2898140" y="4733290"/>
                    <a:pt x="2898140" y="5143500"/>
                  </a:cubicBezTo>
                  <a:cubicBezTo>
                    <a:pt x="2898140" y="5553710"/>
                    <a:pt x="2543810" y="5553710"/>
                    <a:pt x="2543810" y="5962650"/>
                  </a:cubicBezTo>
                  <a:lnTo>
                    <a:pt x="2543810" y="5962650"/>
                  </a:lnTo>
                  <a:cubicBezTo>
                    <a:pt x="2545080" y="5972810"/>
                    <a:pt x="2546350" y="5984240"/>
                    <a:pt x="2546350" y="5994400"/>
                  </a:cubicBezTo>
                  <a:lnTo>
                    <a:pt x="2546350" y="5994400"/>
                  </a:lnTo>
                  <a:cubicBezTo>
                    <a:pt x="2546350" y="6118860"/>
                    <a:pt x="2444750" y="6220460"/>
                    <a:pt x="2320290" y="6220460"/>
                  </a:cubicBezTo>
                  <a:lnTo>
                    <a:pt x="224790" y="6220460"/>
                  </a:lnTo>
                  <a:cubicBezTo>
                    <a:pt x="101600" y="6221730"/>
                    <a:pt x="0" y="6121400"/>
                    <a:pt x="0" y="5995670"/>
                  </a:cubicBezTo>
                  <a:lnTo>
                    <a:pt x="0" y="5995670"/>
                  </a:lnTo>
                  <a:cubicBezTo>
                    <a:pt x="0" y="5984240"/>
                    <a:pt x="1270" y="5974080"/>
                    <a:pt x="2540" y="5963920"/>
                  </a:cubicBezTo>
                  <a:lnTo>
                    <a:pt x="2540" y="5963920"/>
                  </a:lnTo>
                  <a:cubicBezTo>
                    <a:pt x="2540" y="5553710"/>
                    <a:pt x="360680" y="5553710"/>
                    <a:pt x="360680" y="5144770"/>
                  </a:cubicBezTo>
                  <a:cubicBezTo>
                    <a:pt x="360680" y="4734560"/>
                    <a:pt x="0" y="4734560"/>
                    <a:pt x="0" y="4324350"/>
                  </a:cubicBezTo>
                  <a:cubicBezTo>
                    <a:pt x="0" y="3914140"/>
                    <a:pt x="360680" y="3914140"/>
                    <a:pt x="360680" y="3505200"/>
                  </a:cubicBezTo>
                  <a:cubicBezTo>
                    <a:pt x="360680" y="3094990"/>
                    <a:pt x="0" y="3094990"/>
                    <a:pt x="0" y="2686050"/>
                  </a:cubicBezTo>
                  <a:cubicBezTo>
                    <a:pt x="0" y="2275840"/>
                    <a:pt x="360680" y="2275840"/>
                    <a:pt x="360680" y="1866900"/>
                  </a:cubicBezTo>
                  <a:cubicBezTo>
                    <a:pt x="360680" y="1455420"/>
                    <a:pt x="0" y="1455420"/>
                    <a:pt x="0" y="1045210"/>
                  </a:cubicBezTo>
                  <a:cubicBezTo>
                    <a:pt x="0" y="635000"/>
                    <a:pt x="354330" y="635000"/>
                    <a:pt x="354330" y="226060"/>
                  </a:cubicBezTo>
                  <a:cubicBezTo>
                    <a:pt x="354330" y="101600"/>
                    <a:pt x="455930" y="0"/>
                    <a:pt x="580390" y="0"/>
                  </a:cubicBezTo>
                  <a:lnTo>
                    <a:pt x="2675890" y="0"/>
                  </a:lnTo>
                  <a:cubicBezTo>
                    <a:pt x="2800350" y="0"/>
                    <a:pt x="2901950" y="101600"/>
                    <a:pt x="2901950" y="226060"/>
                  </a:cubicBezTo>
                  <a:cubicBezTo>
                    <a:pt x="2901950" y="636270"/>
                    <a:pt x="2538730" y="636270"/>
                    <a:pt x="2538730" y="1045210"/>
                  </a:cubicBezTo>
                  <a:cubicBezTo>
                    <a:pt x="2537460" y="1455420"/>
                    <a:pt x="2898140" y="1455420"/>
                    <a:pt x="2898140" y="1865630"/>
                  </a:cubicBezTo>
                  <a:close/>
                </a:path>
              </a:pathLst>
            </a:custGeom>
            <a:blipFill>
              <a:blip r:embed="rId3"/>
              <a:stretch>
                <a:fillRect l="-79918" r="-7991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45708" y="4357663"/>
            <a:ext cx="6774638" cy="153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39"/>
              </a:lnSpc>
            </a:pPr>
            <a:r>
              <a:rPr lang="en-US" sz="6999">
                <a:solidFill>
                  <a:srgbClr val="FF5757"/>
                </a:solidFill>
                <a:latin typeface="Rubik Medium"/>
              </a:rPr>
              <a:t>Годовой </a:t>
            </a:r>
          </a:p>
          <a:p>
            <a:pPr algn="r">
              <a:lnSpc>
                <a:spcPts val="5739"/>
              </a:lnSpc>
            </a:pPr>
            <a:r>
              <a:rPr lang="en-US" sz="6999">
                <a:solidFill>
                  <a:srgbClr val="FF5757"/>
                </a:solidFill>
                <a:latin typeface="Rubik Medium"/>
              </a:rPr>
              <a:t>отчет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52175" y="6724029"/>
            <a:ext cx="4552048" cy="116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23"/>
              </a:lnSpc>
            </a:pPr>
            <a:r>
              <a:rPr lang="en-US" sz="2159">
                <a:solidFill>
                  <a:srgbClr val="073064"/>
                </a:solidFill>
                <a:latin typeface="Kollektif"/>
              </a:rPr>
              <a:t>О ДЕЯТЕЛЬНОСТИ АВТОНОМНОЙ НЕКОММЕРЧЕСКОЙ ОРГАНИЗАЦИ 600ШАГОВ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2383653" y="78341"/>
            <a:ext cx="6062327" cy="7011575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2075" b="-207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2345579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94518" y="3102019"/>
            <a:ext cx="10361056" cy="3064025"/>
            <a:chOff x="0" y="0"/>
            <a:chExt cx="2272778" cy="6721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2778" cy="672118"/>
            </a:xfrm>
            <a:custGeom>
              <a:avLst/>
              <a:gdLst/>
              <a:ahLst/>
              <a:cxnLst/>
              <a:rect l="l" t="t" r="r" b="b"/>
              <a:pathLst>
                <a:path w="2272778" h="672118">
                  <a:moveTo>
                    <a:pt x="0" y="0"/>
                  </a:moveTo>
                  <a:lnTo>
                    <a:pt x="2272778" y="0"/>
                  </a:lnTo>
                  <a:lnTo>
                    <a:pt x="2272778" y="672118"/>
                  </a:lnTo>
                  <a:lnTo>
                    <a:pt x="0" y="67211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1935" y="3327677"/>
            <a:ext cx="10281781" cy="2838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650" lvl="1" indent="-232825">
              <a:lnSpc>
                <a:spcPts val="3235"/>
              </a:lnSpc>
              <a:buFont typeface="Arial"/>
              <a:buChar char="•"/>
            </a:pPr>
            <a:r>
              <a:rPr lang="en-US" sz="2156">
                <a:solidFill>
                  <a:srgbClr val="073064"/>
                </a:solidFill>
                <a:latin typeface="Open Sans"/>
              </a:rPr>
              <a:t>Проводили индивидуальные и групповые тренировки по роллер-спорту с детьми и взрослыми, имеющими различные ОВЗ, а также занимались с их нормотипичными сверстниками. </a:t>
            </a:r>
          </a:p>
          <a:p>
            <a:pPr marL="465650" lvl="1" indent="-232825">
              <a:lnSpc>
                <a:spcPts val="3235"/>
              </a:lnSpc>
              <a:buFont typeface="Arial"/>
              <a:buChar char="•"/>
            </a:pPr>
            <a:r>
              <a:rPr lang="en-US" sz="2156">
                <a:solidFill>
                  <a:srgbClr val="073064"/>
                </a:solidFill>
                <a:latin typeface="Open Sans"/>
              </a:rPr>
              <a:t>Занятия в холодное время года проводились на крытом роллердроме, а летом, в хорошую погоду – на спортивных стадионах и в парках Челябинска.</a:t>
            </a:r>
          </a:p>
          <a:p>
            <a:pPr>
              <a:lnSpc>
                <a:spcPts val="3235"/>
              </a:lnSpc>
            </a:pPr>
            <a:endParaRPr lang="en-US" sz="2156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94518" y="7609097"/>
            <a:ext cx="14392969" cy="2342947"/>
            <a:chOff x="0" y="0"/>
            <a:chExt cx="3157209" cy="5139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7209" cy="513943"/>
            </a:xfrm>
            <a:custGeom>
              <a:avLst/>
              <a:gdLst/>
              <a:ahLst/>
              <a:cxnLst/>
              <a:rect l="l" t="t" r="r" b="b"/>
              <a:pathLst>
                <a:path w="3157209" h="513943">
                  <a:moveTo>
                    <a:pt x="0" y="0"/>
                  </a:moveTo>
                  <a:lnTo>
                    <a:pt x="3157209" y="0"/>
                  </a:lnTo>
                  <a:lnTo>
                    <a:pt x="3157209" y="513943"/>
                  </a:lnTo>
                  <a:lnTo>
                    <a:pt x="0" y="5139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94518" y="7850768"/>
            <a:ext cx="14150299" cy="188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5353" lvl="1" indent="-232676">
              <a:lnSpc>
                <a:spcPts val="3017"/>
              </a:lnSpc>
              <a:buFont typeface="Arial"/>
              <a:buChar char="•"/>
            </a:pPr>
            <a:r>
              <a:rPr lang="en-US" sz="2155">
                <a:solidFill>
                  <a:srgbClr val="073064"/>
                </a:solidFill>
                <a:latin typeface="Open Sans"/>
              </a:rPr>
              <a:t>Более 150 детей и взрослых с ОВЗ проходили тренировки по адаптивному роллер-спорту. Из них  50 участников проходили занятия в рамках программы комплексной реабилитации «Ролики мечты» за счет средств гранта ФПГ. Остальные тренировки проводили тренера и волонтеры на протяжении всего года за счет софинансирования.</a:t>
            </a:r>
          </a:p>
          <a:p>
            <a:pPr marL="465353" lvl="1" indent="-232676">
              <a:lnSpc>
                <a:spcPts val="3017"/>
              </a:lnSpc>
              <a:buFont typeface="Arial"/>
              <a:buChar char="•"/>
            </a:pPr>
            <a:r>
              <a:rPr lang="en-US" sz="2155">
                <a:solidFill>
                  <a:srgbClr val="073064"/>
                </a:solidFill>
                <a:latin typeface="Open Sans"/>
              </a:rPr>
              <a:t>Ученики программы приняли участие в соревнованиях регионального и всероссийского уровня.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745868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61345" y="516286"/>
            <a:ext cx="650237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РОЛЛЕР-СПОРТ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24110" y="9635496"/>
            <a:ext cx="460028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5913" r="223" b="-591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71466" y="1751866"/>
            <a:ext cx="9351032" cy="7506434"/>
            <a:chOff x="0" y="0"/>
            <a:chExt cx="2051221" cy="1646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1221" cy="1646594"/>
            </a:xfrm>
            <a:custGeom>
              <a:avLst/>
              <a:gdLst/>
              <a:ahLst/>
              <a:cxnLst/>
              <a:rect l="l" t="t" r="r" b="b"/>
              <a:pathLst>
                <a:path w="2051221" h="1646594">
                  <a:moveTo>
                    <a:pt x="0" y="0"/>
                  </a:moveTo>
                  <a:lnTo>
                    <a:pt x="2051221" y="0"/>
                  </a:lnTo>
                  <a:lnTo>
                    <a:pt x="2051221" y="1646594"/>
                  </a:lnTo>
                  <a:lnTo>
                    <a:pt x="0" y="16465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52818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ОТЗЫВЫ РОДИТЕЛЕЙ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05555" y="2147557"/>
            <a:ext cx="8311942" cy="728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5"/>
              </a:lnSpc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"Мой сын, Егорка - 5 лет, ДЦП, занимаемся роликами в "600 Шагов". После занятий заметно улучшилась работа вестибулярного аппарата, в роликах ноги и стопы принимают правильное положение, тем самым улучшая походку. Также занятия помогают избавиться от страхов - у сына появилась уверенность во время самостоятельной ходьбы!"                                        </a:t>
            </a:r>
          </a:p>
          <a:p>
            <a:pPr>
              <a:lnSpc>
                <a:spcPts val="4425"/>
              </a:lnSpc>
              <a:spcBef>
                <a:spcPct val="0"/>
              </a:spcBef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                                      Наталья Бердников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36857" y="9730104"/>
            <a:ext cx="380107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485900"/>
            <a:ext cx="9939352" cy="8315856"/>
            <a:chOff x="0" y="0"/>
            <a:chExt cx="2180274" cy="1824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0274" cy="1824147"/>
            </a:xfrm>
            <a:custGeom>
              <a:avLst/>
              <a:gdLst/>
              <a:ahLst/>
              <a:cxnLst/>
              <a:rect l="l" t="t" r="r" b="b"/>
              <a:pathLst>
                <a:path w="2180274" h="1824147">
                  <a:moveTo>
                    <a:pt x="0" y="0"/>
                  </a:moveTo>
                  <a:lnTo>
                    <a:pt x="2180274" y="0"/>
                  </a:lnTo>
                  <a:lnTo>
                    <a:pt x="2180274" y="1824147"/>
                  </a:lnTo>
                  <a:lnTo>
                    <a:pt x="0" y="18241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42658" y="1762384"/>
            <a:ext cx="9511436" cy="772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70"/>
              </a:lnSpc>
            </a:pPr>
            <a:r>
              <a:rPr lang="en-US" sz="1978">
                <a:solidFill>
                  <a:srgbClr val="073064"/>
                </a:solidFill>
                <a:latin typeface="Open Sans"/>
              </a:rPr>
              <a:t>"Моему сыну 5 лет.В 3 месяца Валентину поставили диагноз - синдром Дауна со всеми вытекающими последствиями... Задержка психомоторного развития, ослабленный мышечный тонус, нарушение координации, дефицит внимания и т.д.</a:t>
            </a:r>
          </a:p>
          <a:p>
            <a:pPr>
              <a:lnSpc>
                <a:spcPts val="2770"/>
              </a:lnSpc>
            </a:pPr>
            <a:r>
              <a:rPr lang="en-US" sz="1978">
                <a:solidFill>
                  <a:srgbClr val="073064"/>
                </a:solidFill>
                <a:latin typeface="Open Sans"/>
              </a:rPr>
              <a:t>Однажды я прочитала статью о том, как в клубе "600 шагов" под руководством Владимира Мельнов ставят на ролики, а потом и на лыжи "особенных" деток, как занятия помогают не только физически укрепить тело, улучшить координацию и внимание, но и становятся огромным стимулом в коммуникации, активизации речи, социализации, что так необходимо нашим особенным детям. </a:t>
            </a:r>
          </a:p>
          <a:p>
            <a:pPr>
              <a:lnSpc>
                <a:spcPts val="2770"/>
              </a:lnSpc>
            </a:pPr>
            <a:r>
              <a:rPr lang="en-US" sz="1978">
                <a:solidFill>
                  <a:srgbClr val="073064"/>
                </a:solidFill>
                <a:latin typeface="Open Sans"/>
              </a:rPr>
              <a:t>У нас прошло всего 3 занятия. К моему удивлению и восторгу Валя на 2 занятии стоял на роликах, ходил по "травке", выполнял упражнения! Я думаю, совсем недалек тот момент, когда Валентин сможет самостоятельно кататься и получать от этого удовольствие. Нам очень повезло с тренером, Ксения Петриева на первом же занятии увлекла ребенка и результаты не заставили себя долго ждать! </a:t>
            </a:r>
          </a:p>
          <a:p>
            <a:pPr>
              <a:lnSpc>
                <a:spcPts val="2770"/>
              </a:lnSpc>
            </a:pPr>
            <a:r>
              <a:rPr lang="en-US" sz="1978">
                <a:solidFill>
                  <a:srgbClr val="073064"/>
                </a:solidFill>
                <a:latin typeface="Open Sans"/>
              </a:rPr>
              <a:t>Очень хотелось бы развивать ребенка и дальше в этом направлении, чтобы это было интересно, полезно и доступно! Спасибо огромное всем неравнодушным тренерам, которые помогают детям с ОВЗ поверить в себя и реализовать свои способности!</a:t>
            </a:r>
          </a:p>
          <a:p>
            <a:pPr>
              <a:lnSpc>
                <a:spcPts val="2770"/>
              </a:lnSpc>
            </a:pPr>
            <a:endParaRPr lang="en-US" sz="1978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2770"/>
              </a:lnSpc>
              <a:spcBef>
                <a:spcPct val="0"/>
              </a:spcBef>
            </a:pPr>
            <a:r>
              <a:rPr lang="en-US" sz="1978">
                <a:solidFill>
                  <a:srgbClr val="073064"/>
                </a:solidFill>
                <a:latin typeface="Open Sans"/>
              </a:rPr>
              <a:t>                                                                                                              Ольга Соловская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85934" y="529803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ОТЗЫВЫ РОДИТЕЛЕЙ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56335" y="9725556"/>
            <a:ext cx="444103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766068" y="218160"/>
            <a:ext cx="4148118" cy="4818910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2627" t="-29788" r="-138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909524" y="1673226"/>
            <a:ext cx="4056965" cy="4713017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344157" y="2269662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51196" y="6759170"/>
            <a:ext cx="7727305" cy="1062111"/>
            <a:chOff x="0" y="0"/>
            <a:chExt cx="1695044" cy="2329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5044" cy="232982"/>
            </a:xfrm>
            <a:custGeom>
              <a:avLst/>
              <a:gdLst/>
              <a:ahLst/>
              <a:cxnLst/>
              <a:rect l="l" t="t" r="r" b="b"/>
              <a:pathLst>
                <a:path w="1695044" h="232982">
                  <a:moveTo>
                    <a:pt x="0" y="0"/>
                  </a:moveTo>
                  <a:lnTo>
                    <a:pt x="1695044" y="0"/>
                  </a:lnTo>
                  <a:lnTo>
                    <a:pt x="1695044" y="232982"/>
                  </a:lnTo>
                  <a:lnTo>
                    <a:pt x="0" y="23298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48890" y="1591510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44157" y="8859505"/>
            <a:ext cx="7734344" cy="1071149"/>
            <a:chOff x="0" y="0"/>
            <a:chExt cx="1696588" cy="2349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96588" cy="234965"/>
            </a:xfrm>
            <a:custGeom>
              <a:avLst/>
              <a:gdLst/>
              <a:ahLst/>
              <a:cxnLst/>
              <a:rect l="l" t="t" r="r" b="b"/>
              <a:pathLst>
                <a:path w="1696588" h="234965">
                  <a:moveTo>
                    <a:pt x="0" y="0"/>
                  </a:moveTo>
                  <a:lnTo>
                    <a:pt x="1696588" y="0"/>
                  </a:lnTo>
                  <a:lnTo>
                    <a:pt x="1696588" y="234965"/>
                  </a:lnTo>
                  <a:lnTo>
                    <a:pt x="0" y="234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83897" y="8103244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216834">
            <a:off x="871546" y="4812125"/>
            <a:ext cx="4266297" cy="4956200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169" b="-1169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6447276" y="46756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ГОРНОЛЫЖНЫЙ СПОРТ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37845" y="7132767"/>
            <a:ext cx="7240396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Тренировки проводятся круглогодично.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34752" y="358622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118904" y="1869650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428747" y="8195815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37845" y="9221934"/>
            <a:ext cx="7848927" cy="43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2"/>
              </a:lnSpc>
            </a:pPr>
            <a:r>
              <a:rPr lang="en-US" sz="2401">
                <a:solidFill>
                  <a:srgbClr val="073064"/>
                </a:solidFill>
                <a:latin typeface="Open Sans"/>
              </a:rPr>
              <a:t>Софинансирование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531288" y="2704012"/>
            <a:ext cx="8725161" cy="326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6"/>
              </a:lnSpc>
              <a:spcBef>
                <a:spcPct val="0"/>
              </a:spcBef>
            </a:pPr>
            <a:r>
              <a:rPr lang="en-US" sz="2304">
                <a:solidFill>
                  <a:srgbClr val="073064"/>
                </a:solidFill>
                <a:latin typeface="Open Sans"/>
              </a:rPr>
              <a:t>Дать возможность детям с ОВЗ заниматься горнолыжным спортом и участвовать в соревнованиях разного уровня. На занятиях мы улучшаем физическую подготовку детей с ОВЗ, готовим их к региональным и всероссийским соревнованиям, создаем позитивный психологический настрой на занятия спортом, общение с инструктором и другими учениками, а также достижение поставленных целей.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7654102" y="9578104"/>
            <a:ext cx="448568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3003811" y="69160"/>
            <a:ext cx="5351907" cy="6189917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8688" r="-85775" b="-3510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72070" y="1855271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72070" y="2609279"/>
            <a:ext cx="8589916" cy="4155823"/>
            <a:chOff x="0" y="0"/>
            <a:chExt cx="1884265" cy="9116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84264" cy="911612"/>
            </a:xfrm>
            <a:custGeom>
              <a:avLst/>
              <a:gdLst/>
              <a:ahLst/>
              <a:cxnLst/>
              <a:rect l="l" t="t" r="r" b="b"/>
              <a:pathLst>
                <a:path w="1884264" h="911612">
                  <a:moveTo>
                    <a:pt x="0" y="0"/>
                  </a:moveTo>
                  <a:lnTo>
                    <a:pt x="1884264" y="0"/>
                  </a:lnTo>
                  <a:lnTo>
                    <a:pt x="1884264" y="911612"/>
                  </a:lnTo>
                  <a:lnTo>
                    <a:pt x="0" y="9116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5861" y="2706840"/>
            <a:ext cx="8333522" cy="405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3699" lvl="1" indent="-256850">
              <a:lnSpc>
                <a:spcPts val="3569"/>
              </a:lnSpc>
              <a:buFont typeface="Arial"/>
              <a:buChar char="•"/>
            </a:pPr>
            <a:r>
              <a:rPr lang="en-US" sz="2379">
                <a:solidFill>
                  <a:srgbClr val="073064"/>
                </a:solidFill>
                <a:latin typeface="Open Sans"/>
              </a:rPr>
              <a:t>Проводили индивидуальные и групповые занятия по горнолыжному спорту с детьми и взрослыми, имеющими различные ОВЗ, а также занимались с их нормотипичными сверстниками. </a:t>
            </a:r>
          </a:p>
          <a:p>
            <a:pPr marL="513699" lvl="1" indent="-256850">
              <a:lnSpc>
                <a:spcPts val="3569"/>
              </a:lnSpc>
              <a:buFont typeface="Arial"/>
              <a:buChar char="•"/>
            </a:pPr>
            <a:r>
              <a:rPr lang="en-US" sz="2379">
                <a:solidFill>
                  <a:srgbClr val="073064"/>
                </a:solidFill>
                <a:latin typeface="Open Sans"/>
              </a:rPr>
              <a:t>Зимой занятия проводились непосредственно на горно-лыжном склоне на территории ГЛК «Солнечна Долина» (г. Миасс), а летом в формате общей физической подготовки (ОФП). </a:t>
            </a:r>
          </a:p>
          <a:p>
            <a:pPr>
              <a:lnSpc>
                <a:spcPts val="3569"/>
              </a:lnSpc>
            </a:pPr>
            <a:endParaRPr lang="en-US" sz="2379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72070" y="7752841"/>
            <a:ext cx="16590359" cy="2092344"/>
            <a:chOff x="0" y="0"/>
            <a:chExt cx="3639223" cy="4589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9224" cy="458972"/>
            </a:xfrm>
            <a:custGeom>
              <a:avLst/>
              <a:gdLst/>
              <a:ahLst/>
              <a:cxnLst/>
              <a:rect l="l" t="t" r="r" b="b"/>
              <a:pathLst>
                <a:path w="3639224" h="458972">
                  <a:moveTo>
                    <a:pt x="0" y="0"/>
                  </a:moveTo>
                  <a:lnTo>
                    <a:pt x="3639224" y="0"/>
                  </a:lnTo>
                  <a:lnTo>
                    <a:pt x="3639224" y="458972"/>
                  </a:lnTo>
                  <a:lnTo>
                    <a:pt x="0" y="4589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6336" y="7943341"/>
            <a:ext cx="16630120" cy="190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4128" lvl="1" indent="-197064">
              <a:lnSpc>
                <a:spcPts val="2555"/>
              </a:lnSpc>
              <a:buFont typeface="Arial"/>
              <a:buChar char="•"/>
            </a:pPr>
            <a:r>
              <a:rPr lang="en-US" sz="1825">
                <a:solidFill>
                  <a:srgbClr val="073064"/>
                </a:solidFill>
                <a:latin typeface="Open Sans"/>
              </a:rPr>
              <a:t>Более 35 детей и взрослых с ОВЗ проходили тренировки по программам адаптивного горнолыжного  спорта «Лига мечты».</a:t>
            </a:r>
          </a:p>
          <a:p>
            <a:pPr marL="394128" lvl="1" indent="-197064">
              <a:lnSpc>
                <a:spcPts val="2555"/>
              </a:lnSpc>
              <a:buFont typeface="Arial"/>
              <a:buChar char="•"/>
            </a:pPr>
            <a:r>
              <a:rPr lang="en-US" sz="1825">
                <a:solidFill>
                  <a:srgbClr val="073064"/>
                </a:solidFill>
                <a:latin typeface="Open Sans"/>
              </a:rPr>
              <a:t>Ученики программы приняли участие в соревнованиях регионального и всероссийского уровня.</a:t>
            </a:r>
          </a:p>
          <a:p>
            <a:pPr marL="394128" lvl="1" indent="-197064">
              <a:lnSpc>
                <a:spcPts val="2555"/>
              </a:lnSpc>
              <a:buFont typeface="Arial"/>
              <a:buChar char="•"/>
            </a:pPr>
            <a:r>
              <a:rPr lang="en-US" sz="1825">
                <a:solidFill>
                  <a:srgbClr val="073064"/>
                </a:solidFill>
                <a:latin typeface="Open Sans"/>
              </a:rPr>
              <a:t>Наши спортсмены стали призерами Всероссийских соревнований.</a:t>
            </a:r>
          </a:p>
          <a:p>
            <a:pPr marL="394128" lvl="1" indent="-197064">
              <a:lnSpc>
                <a:spcPts val="2555"/>
              </a:lnSpc>
              <a:buFont typeface="Arial"/>
              <a:buChar char="•"/>
            </a:pPr>
            <a:r>
              <a:rPr lang="en-US" sz="1825">
                <a:solidFill>
                  <a:srgbClr val="073064"/>
                </a:solidFill>
                <a:latin typeface="Open Sans"/>
              </a:rPr>
              <a:t>Наша воспитанница Аксенова Анастасия заняла I место в дисциплине слалом-гигант на чемпионате России по горнолыжному спорту (спорт ЛИН) в г. Белорецк.</a:t>
            </a:r>
          </a:p>
          <a:p>
            <a:pPr>
              <a:lnSpc>
                <a:spcPts val="2555"/>
              </a:lnSpc>
            </a:pPr>
            <a:endParaRPr lang="en-US" sz="1825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7804" y="7000366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24433" y="467953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ГОРНОЛЫЖНЫЙ СПОРТ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62429" y="9612968"/>
            <a:ext cx="457498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61109" r="223" b="-6110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885934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ОТЗЫВЫ РОДИТЕЛЕЙ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71466" y="1751866"/>
            <a:ext cx="9351032" cy="7506434"/>
            <a:chOff x="0" y="0"/>
            <a:chExt cx="2051221" cy="16465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51221" cy="1646594"/>
            </a:xfrm>
            <a:custGeom>
              <a:avLst/>
              <a:gdLst/>
              <a:ahLst/>
              <a:cxnLst/>
              <a:rect l="l" t="t" r="r" b="b"/>
              <a:pathLst>
                <a:path w="2051221" h="1646594">
                  <a:moveTo>
                    <a:pt x="0" y="0"/>
                  </a:moveTo>
                  <a:lnTo>
                    <a:pt x="2051221" y="0"/>
                  </a:lnTo>
                  <a:lnTo>
                    <a:pt x="2051221" y="1646594"/>
                  </a:lnTo>
                  <a:lnTo>
                    <a:pt x="0" y="16465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05555" y="2147557"/>
            <a:ext cx="8311942" cy="728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5"/>
              </a:lnSpc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"Ребенок занимается на лыжах и роликах, колоссальный прогресс. Речь и понимание значительно улучшились, ребенок в прекрасной физической форме, давно забыли, что такое простудные заболевания.</a:t>
            </a:r>
          </a:p>
          <a:p>
            <a:pPr>
              <a:lnSpc>
                <a:spcPts val="4425"/>
              </a:lnSpc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Сын не хочет уходить с тренировок, еще ни одна реабилитация не дала столь положительный результат, как занятия спортом в 600 Шагов".</a:t>
            </a:r>
          </a:p>
          <a:p>
            <a:pPr>
              <a:lnSpc>
                <a:spcPts val="4425"/>
              </a:lnSpc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                                        </a:t>
            </a:r>
          </a:p>
          <a:p>
            <a:pPr>
              <a:lnSpc>
                <a:spcPts val="4425"/>
              </a:lnSpc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                                            Ольга Мартынова</a:t>
            </a:r>
          </a:p>
          <a:p>
            <a:pPr>
              <a:lnSpc>
                <a:spcPts val="4425"/>
              </a:lnSpc>
              <a:spcBef>
                <a:spcPct val="0"/>
              </a:spcBef>
            </a:pPr>
            <a:r>
              <a:rPr lang="en-US" sz="3160">
                <a:solidFill>
                  <a:srgbClr val="073064"/>
                </a:solidFill>
                <a:latin typeface="Open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49502" y="9730104"/>
            <a:ext cx="444401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20522" r="223" b="-2052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07534" y="1751866"/>
            <a:ext cx="9533319" cy="8078321"/>
            <a:chOff x="0" y="0"/>
            <a:chExt cx="2091207" cy="17720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1207" cy="1772042"/>
            </a:xfrm>
            <a:custGeom>
              <a:avLst/>
              <a:gdLst/>
              <a:ahLst/>
              <a:cxnLst/>
              <a:rect l="l" t="t" r="r" b="b"/>
              <a:pathLst>
                <a:path w="2091207" h="1772042">
                  <a:moveTo>
                    <a:pt x="0" y="0"/>
                  </a:moveTo>
                  <a:lnTo>
                    <a:pt x="2091207" y="0"/>
                  </a:lnTo>
                  <a:lnTo>
                    <a:pt x="2091207" y="1772042"/>
                  </a:lnTo>
                  <a:lnTo>
                    <a:pt x="0" y="17720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85934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ОТЗЫВЫ РОДИТЕЛЕЙ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4292" y="1951143"/>
            <a:ext cx="8999802" cy="873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"Моя дочь Евгеня занимается с самого начала программы в Миассе. Нам говорили врачи, что этот вид спорта не для нее - вы, мамочка, с ума сошли? Церебральный паралич у ребенка!</a:t>
            </a: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Сказать, что занятия улучшают качество ее жизни, это ничего не сказать. Равновесие, выносливость, физическая сила, способность оценить обстановку и двинуть тело туда, куда ей необходимо - это разработанные натренированные функции организма, которые позволяют ходить дочери по земле. Еще. Она реально испытывает кайф от тренировок и того, что ей удается - самооценка на высоте.</a:t>
            </a: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Занятия жизненно необходимы, часть жизни человека с церебральным параличом, который влюбился в этот вид спорта!</a:t>
            </a: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Благодарю от всего сердца организаторов и инструкторов за возможность моей девочке жить полноценной жизнью, за мою радость и гордость от ее успехов".</a:t>
            </a:r>
          </a:p>
          <a:p>
            <a:pPr>
              <a:lnSpc>
                <a:spcPts val="3130"/>
              </a:lnSpc>
            </a:pPr>
            <a:endParaRPr lang="en-US" sz="223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 </a:t>
            </a: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                                                                                           Ирина Иванова </a:t>
            </a:r>
          </a:p>
          <a:p>
            <a:pPr>
              <a:lnSpc>
                <a:spcPts val="3130"/>
              </a:lnSpc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                                        </a:t>
            </a:r>
          </a:p>
          <a:p>
            <a:pPr>
              <a:lnSpc>
                <a:spcPts val="3130"/>
              </a:lnSpc>
              <a:spcBef>
                <a:spcPct val="0"/>
              </a:spcBef>
            </a:pPr>
            <a:r>
              <a:rPr lang="en-US" sz="2235">
                <a:solidFill>
                  <a:srgbClr val="073064"/>
                </a:solidFill>
                <a:latin typeface="Open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78960" y="9730104"/>
            <a:ext cx="447377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251399" y="-117000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4857" r="-485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2916819" y="1773658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768513"/>
            <a:ext cx="8091238" cy="1159159"/>
            <a:chOff x="0" y="0"/>
            <a:chExt cx="1774875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48890" y="1591510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784922"/>
            <a:ext cx="8091238" cy="1159159"/>
            <a:chOff x="0" y="0"/>
            <a:chExt cx="1774875" cy="254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18904" y="8289852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-190224">
            <a:off x="937466" y="4678688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1955" r="-2195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8227234" y="467560"/>
            <a:ext cx="888006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ЛЕГКАЯ АТЛЕТИКА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18904" y="1869650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8382423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37845" y="7126319"/>
            <a:ext cx="7483850" cy="45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1"/>
              </a:lnSpc>
            </a:pPr>
            <a:r>
              <a:rPr lang="en-US" sz="2480">
                <a:solidFill>
                  <a:srgbClr val="073064"/>
                </a:solidFill>
                <a:latin typeface="Open Sans"/>
              </a:rPr>
              <a:t>Тренировки проводятся круглогодично.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737845" y="9288302"/>
            <a:ext cx="7546603" cy="45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2"/>
              </a:lnSpc>
            </a:pPr>
            <a:r>
              <a:rPr lang="en-US" sz="2501">
                <a:solidFill>
                  <a:srgbClr val="073064"/>
                </a:solidFill>
                <a:latin typeface="Open Sans"/>
              </a:rPr>
              <a:t>Софинансирование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37845" y="2702716"/>
            <a:ext cx="8625629" cy="26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8"/>
              </a:lnSpc>
            </a:pPr>
            <a:r>
              <a:rPr lang="en-US" sz="2859">
                <a:solidFill>
                  <a:srgbClr val="073064"/>
                </a:solidFill>
                <a:latin typeface="Open Sans"/>
              </a:rPr>
              <a:t>Развить физическую выносливость, коммуникативные навыки и целеустремленность у детей с ОВЗ. Дать возможность участвовать в соревнованиях и реализовываться в спорте.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662078" y="9627534"/>
            <a:ext cx="413296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2701338" y="69160"/>
            <a:ext cx="5351907" cy="6189917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t="-19433" b="-194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72070" y="2010584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72070" y="2974428"/>
            <a:ext cx="9472242" cy="3937463"/>
            <a:chOff x="0" y="0"/>
            <a:chExt cx="2077810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77810" cy="863713"/>
            </a:xfrm>
            <a:custGeom>
              <a:avLst/>
              <a:gdLst/>
              <a:ahLst/>
              <a:cxnLst/>
              <a:rect l="l" t="t" r="r" b="b"/>
              <a:pathLst>
                <a:path w="2077810" h="863713">
                  <a:moveTo>
                    <a:pt x="0" y="0"/>
                  </a:moveTo>
                  <a:lnTo>
                    <a:pt x="2077810" y="0"/>
                  </a:lnTo>
                  <a:lnTo>
                    <a:pt x="2077810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67804" y="3058335"/>
            <a:ext cx="9376508" cy="417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166" lvl="1" indent="-298083">
              <a:lnSpc>
                <a:spcPts val="4141"/>
              </a:lnSpc>
              <a:buFont typeface="Arial"/>
              <a:buChar char="•"/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Открыли направление и начали занятия с детьми, имеющими ОВЗ. </a:t>
            </a:r>
          </a:p>
          <a:p>
            <a:pPr marL="596166" lvl="1" indent="-298083">
              <a:lnSpc>
                <a:spcPts val="4141"/>
              </a:lnSpc>
              <a:buFont typeface="Arial"/>
              <a:buChar char="•"/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Готовились к Чемпионату Челябинской области  по легкой атлетике среди лиц с ОВЗ, участие в котором запланировали на 2023 год.</a:t>
            </a:r>
          </a:p>
          <a:p>
            <a:pPr marL="596166" lvl="1" indent="-298083">
              <a:lnSpc>
                <a:spcPts val="4141"/>
              </a:lnSpc>
              <a:buFont typeface="Arial"/>
              <a:buChar char="•"/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Занятия проводились в учебно-спортивном комплексе "Манеж" (УралГуфк).</a:t>
            </a:r>
          </a:p>
          <a:p>
            <a:pPr>
              <a:lnSpc>
                <a:spcPts val="4141"/>
              </a:lnSpc>
            </a:pPr>
            <a:endParaRPr lang="en-US" sz="2761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267804" y="8204526"/>
            <a:ext cx="14228342" cy="1524964"/>
            <a:chOff x="0" y="0"/>
            <a:chExt cx="3121097" cy="3345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21097" cy="334513"/>
            </a:xfrm>
            <a:custGeom>
              <a:avLst/>
              <a:gdLst/>
              <a:ahLst/>
              <a:cxnLst/>
              <a:rect l="l" t="t" r="r" b="b"/>
              <a:pathLst>
                <a:path w="3121097" h="334513">
                  <a:moveTo>
                    <a:pt x="0" y="0"/>
                  </a:moveTo>
                  <a:lnTo>
                    <a:pt x="3121097" y="0"/>
                  </a:lnTo>
                  <a:lnTo>
                    <a:pt x="3121097" y="334513"/>
                  </a:lnTo>
                  <a:lnTo>
                    <a:pt x="0" y="3345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47452" y="8410066"/>
            <a:ext cx="16686093" cy="131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20 детей с ОВЗ проходили тренировки по программам адаптивного лыжного спорта.</a:t>
            </a:r>
          </a:p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Ребята получили необходимую подготовку для участия в местных соревнованиях.</a:t>
            </a:r>
          </a:p>
          <a:p>
            <a:pPr>
              <a:lnSpc>
                <a:spcPts val="3558"/>
              </a:lnSpc>
            </a:pPr>
            <a:endParaRPr lang="en-US" sz="2541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7804" y="7361385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92621" y="636071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ЛЕГКАЯ АТЛЕТИКА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74410" y="9653290"/>
            <a:ext cx="459135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737011" y="311625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1869705" y="2272219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768513"/>
            <a:ext cx="8091238" cy="1159159"/>
            <a:chOff x="0" y="0"/>
            <a:chExt cx="1774875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48890" y="1591510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784922"/>
            <a:ext cx="8091238" cy="1159159"/>
            <a:chOff x="0" y="0"/>
            <a:chExt cx="1774875" cy="254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18904" y="8289852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-190224">
            <a:off x="937466" y="4678688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1887" t="-52788" r="-32988" b="-6231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6447276" y="467560"/>
            <a:ext cx="888006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ЛЫЖНЫЕ ГОНКИ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18904" y="1869650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8382423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00597" y="7126319"/>
            <a:ext cx="7483850" cy="45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1"/>
              </a:lnSpc>
            </a:pPr>
            <a:r>
              <a:rPr lang="en-US" sz="2480">
                <a:solidFill>
                  <a:srgbClr val="073064"/>
                </a:solidFill>
                <a:latin typeface="Open Sans"/>
              </a:rPr>
              <a:t>Тренировки проводятся в зимний период.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14562" y="9288302"/>
            <a:ext cx="7546603" cy="45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2"/>
              </a:lnSpc>
            </a:pPr>
            <a:r>
              <a:rPr lang="en-US" sz="2501">
                <a:solidFill>
                  <a:srgbClr val="073064"/>
                </a:solidFill>
                <a:latin typeface="Open Sans"/>
              </a:rPr>
              <a:t>Софинансирование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37845" y="2787831"/>
            <a:ext cx="8543135" cy="247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2"/>
              </a:lnSpc>
              <a:spcBef>
                <a:spcPct val="0"/>
              </a:spcBef>
            </a:pPr>
            <a:r>
              <a:rPr lang="en-US" sz="2808">
                <a:solidFill>
                  <a:srgbClr val="073064"/>
                </a:solidFill>
                <a:latin typeface="Open Sans"/>
              </a:rPr>
              <a:t>Сформировать у детей с ОВЗ мотивацию на регулярные занятия спортом зимой и организовать благоприятные условия для развития физических и коммуникативных способностей детей.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662078" y="9669530"/>
            <a:ext cx="443210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48680" y="2106760"/>
            <a:ext cx="11110620" cy="7794548"/>
            <a:chOff x="0" y="0"/>
            <a:chExt cx="2926254" cy="20528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6254" cy="2052885"/>
            </a:xfrm>
            <a:custGeom>
              <a:avLst/>
              <a:gdLst/>
              <a:ahLst/>
              <a:cxnLst/>
              <a:rect l="l" t="t" r="r" b="b"/>
              <a:pathLst>
                <a:path w="2926254" h="2052885">
                  <a:moveTo>
                    <a:pt x="0" y="0"/>
                  </a:moveTo>
                  <a:lnTo>
                    <a:pt x="2926254" y="0"/>
                  </a:lnTo>
                  <a:lnTo>
                    <a:pt x="2926254" y="2052885"/>
                  </a:lnTo>
                  <a:lnTo>
                    <a:pt x="0" y="20528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18990">
            <a:off x="907821" y="915597"/>
            <a:ext cx="6886192" cy="6568155"/>
            <a:chOff x="0" y="0"/>
            <a:chExt cx="6324600" cy="6032500"/>
          </a:xfrm>
        </p:grpSpPr>
        <p:sp>
          <p:nvSpPr>
            <p:cNvPr id="6" name="Freeform 6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"/>
              <a:stretch>
                <a:fillRect l="-21346" r="-2134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059134" y="922238"/>
            <a:ext cx="5289713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D35E43"/>
                </a:solidFill>
                <a:latin typeface="Rubik Medium"/>
              </a:rPr>
              <a:t>СОДЕРЖАНИЕ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70939" y="2682507"/>
            <a:ext cx="8152809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Обращение руководителя.................3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Наша миссия и помощь......................4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Наша команда.....................................6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Результаты работы в 2022 году........7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Наши программы................................8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Доходы и расходы..............................33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  <a:p>
            <a:pPr>
              <a:lnSpc>
                <a:spcPts val="3927"/>
              </a:lnSpc>
            </a:pPr>
            <a:r>
              <a:rPr lang="en-US" sz="3272">
                <a:solidFill>
                  <a:srgbClr val="073064"/>
                </a:solidFill>
                <a:latin typeface="Clear Sans Bold"/>
              </a:rPr>
              <a:t>Справка об организации....................34</a:t>
            </a:r>
          </a:p>
          <a:p>
            <a:pPr>
              <a:lnSpc>
                <a:spcPts val="3927"/>
              </a:lnSpc>
            </a:pPr>
            <a:endParaRPr lang="en-US" sz="3272">
              <a:solidFill>
                <a:srgbClr val="073064"/>
              </a:solidFill>
              <a:latin typeface="Clear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1604003" y="78406"/>
            <a:ext cx="6067389" cy="7017431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19433" b="-194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72070" y="2034847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810360"/>
            <a:ext cx="8631493" cy="2900551"/>
            <a:chOff x="0" y="0"/>
            <a:chExt cx="1893385" cy="636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93385" cy="636258"/>
            </a:xfrm>
            <a:custGeom>
              <a:avLst/>
              <a:gdLst/>
              <a:ahLst/>
              <a:cxnLst/>
              <a:rect l="l" t="t" r="r" b="b"/>
              <a:pathLst>
                <a:path w="1893385" h="636258">
                  <a:moveTo>
                    <a:pt x="0" y="0"/>
                  </a:moveTo>
                  <a:lnTo>
                    <a:pt x="1893385" y="0"/>
                  </a:lnTo>
                  <a:lnTo>
                    <a:pt x="1893385" y="636258"/>
                  </a:lnTo>
                  <a:lnTo>
                    <a:pt x="0" y="6362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76336" y="3109772"/>
            <a:ext cx="8163399" cy="260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166" lvl="1" indent="-298083">
              <a:lnSpc>
                <a:spcPts val="4141"/>
              </a:lnSpc>
              <a:buFont typeface="Arial"/>
              <a:buChar char="•"/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Открыли направление и начали занятия с детьми, имеющими ОВЗ. </a:t>
            </a:r>
          </a:p>
          <a:p>
            <a:pPr marL="596166" lvl="1" indent="-298083">
              <a:lnSpc>
                <a:spcPts val="4141"/>
              </a:lnSpc>
              <a:buFont typeface="Arial"/>
              <a:buChar char="•"/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Занятия проводились на городской лыжной базе Челябинска.</a:t>
            </a:r>
          </a:p>
          <a:p>
            <a:pPr>
              <a:lnSpc>
                <a:spcPts val="4141"/>
              </a:lnSpc>
            </a:pPr>
            <a:endParaRPr lang="en-US" sz="2761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76336" y="8152891"/>
            <a:ext cx="14534151" cy="642878"/>
            <a:chOff x="0" y="0"/>
            <a:chExt cx="3188178" cy="1410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88178" cy="141020"/>
            </a:xfrm>
            <a:custGeom>
              <a:avLst/>
              <a:gdLst/>
              <a:ahLst/>
              <a:cxnLst/>
              <a:rect l="l" t="t" r="r" b="b"/>
              <a:pathLst>
                <a:path w="3188178" h="141020">
                  <a:moveTo>
                    <a:pt x="0" y="0"/>
                  </a:moveTo>
                  <a:lnTo>
                    <a:pt x="3188178" y="0"/>
                  </a:lnTo>
                  <a:lnTo>
                    <a:pt x="3188178" y="141020"/>
                  </a:lnTo>
                  <a:lnTo>
                    <a:pt x="0" y="1410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6336" y="8215437"/>
            <a:ext cx="16686093" cy="87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10 детей с ОВЗ прошли тренировки по программам адаптивного лыжного спорта.</a:t>
            </a:r>
          </a:p>
          <a:p>
            <a:pPr>
              <a:lnSpc>
                <a:spcPts val="3558"/>
              </a:lnSpc>
            </a:pPr>
            <a:endParaRPr lang="en-US" sz="2541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7804" y="7000366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92621" y="636071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ЛЫЖНАЯ ГОНКА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492907" y="466465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2916819" y="1550208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768513"/>
            <a:ext cx="8091238" cy="1159159"/>
            <a:chOff x="0" y="0"/>
            <a:chExt cx="1774875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48890" y="1591510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784922"/>
            <a:ext cx="8091238" cy="1159159"/>
            <a:chOff x="0" y="0"/>
            <a:chExt cx="1774875" cy="254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18904" y="8289852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-190224">
            <a:off x="1164957" y="4824262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7713747" y="406027"/>
            <a:ext cx="888006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ТУРИЗМ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18904" y="1869650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8382423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18455" y="2923621"/>
            <a:ext cx="8651293" cy="223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3165">
                <a:solidFill>
                  <a:srgbClr val="073064"/>
                </a:solidFill>
                <a:latin typeface="Open Sans"/>
              </a:rPr>
              <a:t>Миссия проекта – дать возможность особым семьям отдохнуть, пообщаться с единомышленниками в ходе полезных для здоровья походов на природу.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718455" y="7040638"/>
            <a:ext cx="8651293" cy="54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3165">
                <a:solidFill>
                  <a:srgbClr val="073064"/>
                </a:solidFill>
                <a:latin typeface="Open Sans"/>
              </a:rPr>
              <a:t>В осенний период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18455" y="9239250"/>
            <a:ext cx="8651293" cy="54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3165">
                <a:solidFill>
                  <a:srgbClr val="073064"/>
                </a:solidFill>
                <a:latin typeface="Open Sans"/>
              </a:rPr>
              <a:t>Софинансирование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1394071" y="264255"/>
            <a:ext cx="6067389" cy="7017431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14009" r="-1400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172070" y="1855271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172070" y="2605702"/>
            <a:ext cx="9739126" cy="3937463"/>
            <a:chOff x="0" y="0"/>
            <a:chExt cx="2136353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6353" cy="863713"/>
            </a:xfrm>
            <a:custGeom>
              <a:avLst/>
              <a:gdLst/>
              <a:ahLst/>
              <a:cxnLst/>
              <a:rect l="l" t="t" r="r" b="b"/>
              <a:pathLst>
                <a:path w="2136353" h="863713">
                  <a:moveTo>
                    <a:pt x="0" y="0"/>
                  </a:moveTo>
                  <a:lnTo>
                    <a:pt x="2136353" y="0"/>
                  </a:lnTo>
                  <a:lnTo>
                    <a:pt x="2136353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67804" y="2820295"/>
            <a:ext cx="9643392" cy="365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1"/>
              </a:lnSpc>
            </a:pPr>
            <a:r>
              <a:rPr lang="en-US" sz="2761">
                <a:solidFill>
                  <a:srgbClr val="073064"/>
                </a:solidFill>
                <a:latin typeface="Open Sans"/>
              </a:rPr>
              <a:t>Организовали и провели поход на Черную Скалу (Национальный парк Таганай), где семьи с особыми детьми смогли познакомиться с новыми людьми, подышать свежим горным воздухом, поиграть, попеть, потанцевать и поговорить в кругу людей со схожими жизненными обстоятельствами.</a:t>
            </a:r>
          </a:p>
          <a:p>
            <a:pPr>
              <a:lnSpc>
                <a:spcPts val="4141"/>
              </a:lnSpc>
            </a:pPr>
            <a:endParaRPr lang="en-US" sz="2761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267804" y="7638541"/>
            <a:ext cx="16494625" cy="2293039"/>
            <a:chOff x="0" y="0"/>
            <a:chExt cx="3618223" cy="5029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18223" cy="502996"/>
            </a:xfrm>
            <a:custGeom>
              <a:avLst/>
              <a:gdLst/>
              <a:ahLst/>
              <a:cxnLst/>
              <a:rect l="l" t="t" r="r" b="b"/>
              <a:pathLst>
                <a:path w="3618223" h="502996">
                  <a:moveTo>
                    <a:pt x="0" y="0"/>
                  </a:moveTo>
                  <a:lnTo>
                    <a:pt x="3618223" y="0"/>
                  </a:lnTo>
                  <a:lnTo>
                    <a:pt x="3618223" y="502996"/>
                  </a:lnTo>
                  <a:lnTo>
                    <a:pt x="0" y="5029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76336" y="7924291"/>
            <a:ext cx="16686093" cy="22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Проведен однодневный поход на Черную Скалу (национальный парк Таганай), в котором поучаствовали более 100 человек.</a:t>
            </a:r>
          </a:p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Более половины участников оставили устные и письменные отзывы, в которых рассказали о значительном положительном влиянии мероприятия на их эмоциональное и физическое состояние.</a:t>
            </a:r>
          </a:p>
          <a:p>
            <a:pPr>
              <a:lnSpc>
                <a:spcPts val="3558"/>
              </a:lnSpc>
            </a:pPr>
            <a:endParaRPr lang="en-US" sz="2541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7804" y="7000366"/>
            <a:ext cx="79719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87370" y="636071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ТУРИЗМ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71466" y="1751866"/>
            <a:ext cx="9351032" cy="7506434"/>
            <a:chOff x="0" y="0"/>
            <a:chExt cx="2051221" cy="1646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1221" cy="1646594"/>
            </a:xfrm>
            <a:custGeom>
              <a:avLst/>
              <a:gdLst/>
              <a:ahLst/>
              <a:cxnLst/>
              <a:rect l="l" t="t" r="r" b="b"/>
              <a:pathLst>
                <a:path w="2051221" h="1646594">
                  <a:moveTo>
                    <a:pt x="0" y="0"/>
                  </a:moveTo>
                  <a:lnTo>
                    <a:pt x="2051221" y="0"/>
                  </a:lnTo>
                  <a:lnTo>
                    <a:pt x="2051221" y="1646594"/>
                  </a:lnTo>
                  <a:lnTo>
                    <a:pt x="0" y="16465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85934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ОТЗЫВЫ РОДИТЕЛЕЙ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90905" y="2011501"/>
            <a:ext cx="8062430" cy="749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9"/>
              </a:lnSpc>
            </a:pPr>
            <a:r>
              <a:rPr lang="en-US" sz="3042">
                <a:solidFill>
                  <a:srgbClr val="073064"/>
                </a:solidFill>
                <a:latin typeface="Open Sans"/>
              </a:rPr>
              <a:t>"600 шагов собрали семьи Челябинска и области и устроили прекрасный выходной, подъем на Таганай, Семибратка. Как всегда душевно, весело, глаз радовали виды Южного Урала!</a:t>
            </a:r>
          </a:p>
          <a:p>
            <a:pPr>
              <a:lnSpc>
                <a:spcPts val="4259"/>
              </a:lnSpc>
            </a:pPr>
            <a:r>
              <a:rPr lang="en-US" sz="3042">
                <a:solidFill>
                  <a:srgbClr val="073064"/>
                </a:solidFill>
                <a:latin typeface="Open Sans"/>
              </a:rPr>
              <a:t>Мы с семьей посетили данное мероприятие. </a:t>
            </a:r>
          </a:p>
          <a:p>
            <a:pPr>
              <a:lnSpc>
                <a:spcPts val="4259"/>
              </a:lnSpc>
            </a:pPr>
            <a:r>
              <a:rPr lang="en-US" sz="3042">
                <a:solidFill>
                  <a:srgbClr val="073064"/>
                </a:solidFill>
                <a:latin typeface="Open Sans"/>
              </a:rPr>
              <a:t>Сколько же нас много! Сколько знакомых лиц! Все друг друга рады видеть! Попили чай, поплясали. Всем огромное спасибо! Очень душевно!"</a:t>
            </a:r>
          </a:p>
          <a:p>
            <a:pPr algn="ctr">
              <a:lnSpc>
                <a:spcPts val="4259"/>
              </a:lnSpc>
            </a:pPr>
            <a:endParaRPr lang="en-US" sz="3042">
              <a:solidFill>
                <a:srgbClr val="073064"/>
              </a:solidFill>
              <a:latin typeface="Open Sans"/>
            </a:endParaRPr>
          </a:p>
          <a:p>
            <a:pPr algn="ctr">
              <a:lnSpc>
                <a:spcPts val="4259"/>
              </a:lnSpc>
            </a:pPr>
            <a:r>
              <a:rPr lang="en-US" sz="3042">
                <a:solidFill>
                  <a:srgbClr val="073064"/>
                </a:solidFill>
                <a:latin typeface="Open Sans"/>
              </a:rPr>
              <a:t>                               Александра Королева</a:t>
            </a:r>
          </a:p>
          <a:p>
            <a:pPr algn="ctr">
              <a:lnSpc>
                <a:spcPts val="4259"/>
              </a:lnSpc>
              <a:spcBef>
                <a:spcPct val="0"/>
              </a:spcBef>
            </a:pPr>
            <a:r>
              <a:rPr lang="en-US" sz="3042">
                <a:solidFill>
                  <a:srgbClr val="073064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455198" y="2043461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2860256" y="1895347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438887"/>
            <a:ext cx="9099422" cy="1159159"/>
            <a:chOff x="0" y="0"/>
            <a:chExt cx="1996029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6029" cy="254271"/>
            </a:xfrm>
            <a:custGeom>
              <a:avLst/>
              <a:gdLst/>
              <a:ahLst/>
              <a:cxnLst/>
              <a:rect l="l" t="t" r="r" b="b"/>
              <a:pathLst>
                <a:path w="1996029" h="254271">
                  <a:moveTo>
                    <a:pt x="0" y="0"/>
                  </a:moveTo>
                  <a:lnTo>
                    <a:pt x="1996029" y="0"/>
                  </a:lnTo>
                  <a:lnTo>
                    <a:pt x="1996029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81978" y="1758832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387391"/>
            <a:ext cx="9099422" cy="1600415"/>
            <a:chOff x="0" y="0"/>
            <a:chExt cx="1996029" cy="35106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96029" cy="351063"/>
            </a:xfrm>
            <a:custGeom>
              <a:avLst/>
              <a:gdLst/>
              <a:ahLst/>
              <a:cxnLst/>
              <a:rect l="l" t="t" r="r" b="b"/>
              <a:pathLst>
                <a:path w="1996029" h="351063">
                  <a:moveTo>
                    <a:pt x="0" y="0"/>
                  </a:moveTo>
                  <a:lnTo>
                    <a:pt x="1996029" y="0"/>
                  </a:lnTo>
                  <a:lnTo>
                    <a:pt x="1996029" y="351063"/>
                  </a:lnTo>
                  <a:lnTo>
                    <a:pt x="0" y="3510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51992" y="7807596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164957" y="5065041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9590" b="-9590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3030735" y="416096"/>
            <a:ext cx="12554893" cy="128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5401">
                <a:solidFill>
                  <a:srgbClr val="D35E43"/>
                </a:solidFill>
                <a:latin typeface="Rubik Medium"/>
              </a:rPr>
              <a:t>СПОРТИВНЫЕ СОРЕВНОВАНИЯ И МЕРОПРИЯТИЯ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18904" y="203697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7900167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58687" y="2792635"/>
            <a:ext cx="8370830" cy="289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8"/>
              </a:lnSpc>
              <a:spcBef>
                <a:spcPct val="0"/>
              </a:spcBef>
            </a:pPr>
            <a:r>
              <a:rPr lang="en-US" sz="2749">
                <a:solidFill>
                  <a:srgbClr val="073064"/>
                </a:solidFill>
                <a:latin typeface="Open Sans"/>
              </a:rPr>
              <a:t>Организовать участие детей с ОВЗ в спортивных мероприятиях и соревнованиях разного уровня с целью повышениях их целеустремленности, уровня самооценки, социальных навыков, формирования позитивного отношения к спорту.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915326" y="6970842"/>
            <a:ext cx="7466037" cy="46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5"/>
              </a:lnSpc>
              <a:spcBef>
                <a:spcPct val="0"/>
              </a:spcBef>
            </a:pPr>
            <a:r>
              <a:rPr lang="en-US" sz="2732">
                <a:solidFill>
                  <a:srgbClr val="073064"/>
                </a:solidFill>
                <a:latin typeface="Open Sans"/>
              </a:rPr>
              <a:t>Круглогодично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915326" y="8737944"/>
            <a:ext cx="9066799" cy="112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6"/>
              </a:lnSpc>
              <a:spcBef>
                <a:spcPct val="0"/>
              </a:spcBef>
            </a:pPr>
            <a:r>
              <a:rPr lang="en-US" sz="2140">
                <a:solidFill>
                  <a:srgbClr val="073064"/>
                </a:solidFill>
                <a:latin typeface="Open Sans"/>
              </a:rPr>
              <a:t>Софинансирование, средства Министерства по физической культуре и спорту Челябинской области, средства ОБУ "РЦСП по АВС Челябинской области".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038454">
            <a:off x="13232927" y="1686001"/>
            <a:ext cx="5362818" cy="6202536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4488" b="-448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25241" y="2365393"/>
            <a:ext cx="11526287" cy="7634251"/>
            <a:chOff x="0" y="0"/>
            <a:chExt cx="2528380" cy="16746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28380" cy="1674632"/>
            </a:xfrm>
            <a:custGeom>
              <a:avLst/>
              <a:gdLst/>
              <a:ahLst/>
              <a:cxnLst/>
              <a:rect l="l" t="t" r="r" b="b"/>
              <a:pathLst>
                <a:path w="2528380" h="1674632">
                  <a:moveTo>
                    <a:pt x="0" y="0"/>
                  </a:moveTo>
                  <a:lnTo>
                    <a:pt x="2528380" y="0"/>
                  </a:lnTo>
                  <a:lnTo>
                    <a:pt x="2528380" y="1674632"/>
                  </a:lnTo>
                  <a:lnTo>
                    <a:pt x="0" y="16746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528726"/>
            <a:ext cx="11222828" cy="794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2"/>
              </a:lnSpc>
            </a:pPr>
            <a:r>
              <a:rPr lang="en-US" sz="2334">
                <a:solidFill>
                  <a:srgbClr val="073064"/>
                </a:solidFill>
                <a:latin typeface="Open Sans Bold"/>
              </a:rPr>
              <a:t>Подготовили наших спортсменов и организовали их участие в спортивных состязаниях: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Открытый Чемпионат и Первенство области по горнолыжному спорту ЛИН и спорту слепых (г. Миасс).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Первенство и чемпионат России по горнолыжному спорту (г. Белорецк).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XIX Кубок Губернатора Челябинской области по горнолыжному спорту и сноуборду (г. Миасс).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Областные соревнования по скоростному бегу на роликовых коньках среди лиц с интеллектуальными нарушениями в рамках Специальной Олимпиады (г. Челябинск, мероприятие организовано АНО "600 Шагов").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Всероссийская Спартакиада Специальной Олимпиады по скоростному бегу на роликовых коньках (г. Пенза).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V Всероссийские Старты Мечты по роллер-спорту (г. Тюмень).</a:t>
            </a:r>
          </a:p>
          <a:p>
            <a:pPr marL="504102" lvl="1" indent="-252051">
              <a:lnSpc>
                <a:spcPts val="3502"/>
              </a:lnSpc>
              <a:buFont typeface="Arial"/>
              <a:buChar char="•"/>
            </a:pPr>
            <a:r>
              <a:rPr lang="en-US" sz="2334">
                <a:solidFill>
                  <a:srgbClr val="073064"/>
                </a:solidFill>
                <a:latin typeface="Open Sans"/>
              </a:rPr>
              <a:t>Областная зимняя Спартакиада детей-инвалидов 2022 года (категория ЛИН, г. Миасс.</a:t>
            </a:r>
          </a:p>
          <a:p>
            <a:pPr>
              <a:lnSpc>
                <a:spcPts val="3502"/>
              </a:lnSpc>
            </a:pPr>
            <a:endParaRPr lang="en-US" sz="2334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817"/>
              </a:lnSpc>
            </a:pPr>
            <a:endParaRPr lang="en-US" sz="2334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1786006"/>
            <a:ext cx="7397245" cy="57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2"/>
              </a:lnSpc>
            </a:pPr>
            <a:r>
              <a:rPr lang="en-US" sz="4614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2732" y="519044"/>
            <a:ext cx="17050026" cy="114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753">
                <a:solidFill>
                  <a:srgbClr val="073064"/>
                </a:solidFill>
                <a:latin typeface="Rubik Medium"/>
              </a:rPr>
              <a:t>СПОРТИВНЫЕ СОРЕВНОВАНИЯ И МЕРОПРИЯТИЯ</a:t>
            </a:r>
          </a:p>
          <a:p>
            <a:pPr algn="ctr">
              <a:lnSpc>
                <a:spcPts val="4278"/>
              </a:lnSpc>
            </a:pPr>
            <a:endParaRPr lang="en-US" sz="4753">
              <a:solidFill>
                <a:srgbClr val="073064"/>
              </a:solidFill>
              <a:latin typeface="Rubik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2634555" y="1098001"/>
            <a:ext cx="5362818" cy="6202536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3337" b="-333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7611" y="2802828"/>
            <a:ext cx="12101759" cy="6946020"/>
            <a:chOff x="0" y="0"/>
            <a:chExt cx="2654614" cy="15236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4614" cy="1523663"/>
            </a:xfrm>
            <a:custGeom>
              <a:avLst/>
              <a:gdLst/>
              <a:ahLst/>
              <a:cxnLst/>
              <a:rect l="l" t="t" r="r" b="b"/>
              <a:pathLst>
                <a:path w="2654614" h="1523663">
                  <a:moveTo>
                    <a:pt x="0" y="0"/>
                  </a:moveTo>
                  <a:lnTo>
                    <a:pt x="2654614" y="0"/>
                  </a:lnTo>
                  <a:lnTo>
                    <a:pt x="2654614" y="1523663"/>
                  </a:lnTo>
                  <a:lnTo>
                    <a:pt x="0" y="15236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2732" y="2716388"/>
            <a:ext cx="12181358" cy="68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9"/>
              </a:lnSpc>
            </a:pPr>
            <a:r>
              <a:rPr lang="en-US" sz="3013">
                <a:solidFill>
                  <a:srgbClr val="073064"/>
                </a:solidFill>
                <a:latin typeface="Open Sans Bold"/>
              </a:rPr>
              <a:t>Организовали и провели спортивно-развлекательные мероприятия:</a:t>
            </a:r>
          </a:p>
          <a:p>
            <a:pPr marL="650520" lvl="1" indent="-325260">
              <a:lnSpc>
                <a:spcPts val="4519"/>
              </a:lnSpc>
              <a:buFont typeface="Arial"/>
              <a:buChar char="•"/>
            </a:pPr>
            <a:r>
              <a:rPr lang="en-US" sz="3013">
                <a:solidFill>
                  <a:srgbClr val="073064"/>
                </a:solidFill>
                <a:latin typeface="Open Sans"/>
              </a:rPr>
              <a:t>Рождественские старты.</a:t>
            </a:r>
          </a:p>
          <a:p>
            <a:pPr marL="650520" lvl="1" indent="-325260">
              <a:lnSpc>
                <a:spcPts val="4519"/>
              </a:lnSpc>
              <a:buFont typeface="Arial"/>
              <a:buChar char="•"/>
            </a:pPr>
            <a:r>
              <a:rPr lang="en-US" sz="3013">
                <a:solidFill>
                  <a:srgbClr val="073064"/>
                </a:solidFill>
                <a:latin typeface="Open Sans"/>
              </a:rPr>
              <a:t> VIII ежегодный фестиваль по роллер-спорту "8 колес".</a:t>
            </a:r>
          </a:p>
          <a:p>
            <a:pPr marL="650520" lvl="1" indent="-325260">
              <a:lnSpc>
                <a:spcPts val="4519"/>
              </a:lnSpc>
              <a:buFont typeface="Arial"/>
              <a:buChar char="•"/>
            </a:pPr>
            <a:r>
              <a:rPr lang="en-US" sz="3013">
                <a:solidFill>
                  <a:srgbClr val="073064"/>
                </a:solidFill>
                <a:latin typeface="Open Sans"/>
              </a:rPr>
              <a:t>Поездка на курорт "Баден-Баден" для семей, воспитывающих детей с ОВЗ. </a:t>
            </a:r>
            <a:r>
              <a:rPr lang="en-US" sz="3013">
                <a:solidFill>
                  <a:srgbClr val="073064"/>
                </a:solidFill>
                <a:latin typeface="Open Sans Bold"/>
              </a:rPr>
              <a:t> </a:t>
            </a:r>
          </a:p>
          <a:p>
            <a:pPr>
              <a:lnSpc>
                <a:spcPts val="4519"/>
              </a:lnSpc>
            </a:pPr>
            <a:r>
              <a:rPr lang="en-US" sz="3013">
                <a:solidFill>
                  <a:srgbClr val="073064"/>
                </a:solidFill>
                <a:latin typeface="Open Sans Bold"/>
              </a:rPr>
              <a:t>Приняли участие</a:t>
            </a:r>
            <a:r>
              <a:rPr lang="en-US" sz="3013">
                <a:solidFill>
                  <a:srgbClr val="073064"/>
                </a:solidFill>
                <a:latin typeface="Open Sans"/>
              </a:rPr>
              <a:t> </a:t>
            </a:r>
            <a:r>
              <a:rPr lang="en-US" sz="3013">
                <a:solidFill>
                  <a:srgbClr val="073064"/>
                </a:solidFill>
                <a:latin typeface="Open Sans Bold"/>
              </a:rPr>
              <a:t>в других мероприятиях</a:t>
            </a:r>
            <a:r>
              <a:rPr lang="en-US" sz="3013">
                <a:solidFill>
                  <a:srgbClr val="073064"/>
                </a:solidFill>
                <a:latin typeface="Open Sans"/>
              </a:rPr>
              <a:t>:</a:t>
            </a:r>
          </a:p>
          <a:p>
            <a:pPr marL="650520" lvl="1" indent="-325260">
              <a:lnSpc>
                <a:spcPts val="4519"/>
              </a:lnSpc>
              <a:buFont typeface="Arial"/>
              <a:buChar char="•"/>
            </a:pPr>
            <a:r>
              <a:rPr lang="en-US" sz="3013">
                <a:solidFill>
                  <a:srgbClr val="073064"/>
                </a:solidFill>
                <a:latin typeface="Open Sans"/>
              </a:rPr>
              <a:t>III Летние Парауральские Игры "Преодоление" (провели открытую тренировку на площадке мероприятия).</a:t>
            </a:r>
          </a:p>
          <a:p>
            <a:pPr marL="650520" lvl="1" indent="-325260">
              <a:lnSpc>
                <a:spcPts val="4519"/>
              </a:lnSpc>
              <a:buFont typeface="Arial"/>
              <a:buChar char="•"/>
            </a:pPr>
            <a:r>
              <a:rPr lang="en-US" sz="3013">
                <a:solidFill>
                  <a:srgbClr val="073064"/>
                </a:solidFill>
                <a:latin typeface="Open Sans"/>
              </a:rPr>
              <a:t>"Кросс Нации" - забег на 1000 метров в честь Всероссийского дня бега.</a:t>
            </a:r>
          </a:p>
          <a:p>
            <a:pPr>
              <a:lnSpc>
                <a:spcPts val="4925"/>
              </a:lnSpc>
            </a:pPr>
            <a:endParaRPr lang="en-US" sz="3013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2004366"/>
            <a:ext cx="7397245" cy="57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2"/>
              </a:lnSpc>
            </a:pPr>
            <a:r>
              <a:rPr lang="en-US" sz="4614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2732" y="519044"/>
            <a:ext cx="17050026" cy="114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753">
                <a:solidFill>
                  <a:srgbClr val="073064"/>
                </a:solidFill>
                <a:latin typeface="Rubik Medium Bold"/>
              </a:rPr>
              <a:t>СПОРТИВНЫЕ СОРЕВНОВАНИЯ И МЕРОПРИЯТИЯ</a:t>
            </a:r>
          </a:p>
          <a:p>
            <a:pPr algn="ctr">
              <a:lnSpc>
                <a:spcPts val="4278"/>
              </a:lnSpc>
            </a:pPr>
            <a:endParaRPr lang="en-US" sz="4753">
              <a:solidFill>
                <a:srgbClr val="073064"/>
              </a:solidFill>
              <a:latin typeface="Rubik Medium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1149970" y="1119084"/>
            <a:ext cx="6657123" cy="7699506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731" b="-173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3"/>
              <a:stretch>
                <a:fillRect t="-2075" b="-207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67719" y="2966170"/>
            <a:ext cx="10482367" cy="6412206"/>
            <a:chOff x="0" y="0"/>
            <a:chExt cx="2299388" cy="14065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99388" cy="1406567"/>
            </a:xfrm>
            <a:custGeom>
              <a:avLst/>
              <a:gdLst/>
              <a:ahLst/>
              <a:cxnLst/>
              <a:rect l="l" t="t" r="r" b="b"/>
              <a:pathLst>
                <a:path w="2299388" h="1406567">
                  <a:moveTo>
                    <a:pt x="0" y="0"/>
                  </a:moveTo>
                  <a:lnTo>
                    <a:pt x="2299388" y="0"/>
                  </a:lnTo>
                  <a:lnTo>
                    <a:pt x="2299388" y="1406567"/>
                  </a:lnTo>
                  <a:lnTo>
                    <a:pt x="0" y="14065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67719" y="3335153"/>
            <a:ext cx="10187711" cy="556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349" lvl="1" indent="-398174">
              <a:lnSpc>
                <a:spcPts val="5532"/>
              </a:lnSpc>
              <a:buFont typeface="Arial"/>
              <a:buChar char="•"/>
            </a:pPr>
            <a:r>
              <a:rPr lang="en-US" sz="3688">
                <a:solidFill>
                  <a:srgbClr val="073064"/>
                </a:solidFill>
                <a:latin typeface="Open Sans"/>
              </a:rPr>
              <a:t>На каждом мероприятии наши спортсмены получили призовые места.</a:t>
            </a:r>
          </a:p>
          <a:p>
            <a:pPr marL="796349" lvl="1" indent="-398174">
              <a:lnSpc>
                <a:spcPts val="5532"/>
              </a:lnSpc>
              <a:buFont typeface="Arial"/>
              <a:buChar char="•"/>
            </a:pPr>
            <a:r>
              <a:rPr lang="en-US" sz="3688">
                <a:solidFill>
                  <a:srgbClr val="073064"/>
                </a:solidFill>
                <a:latin typeface="Open Sans"/>
              </a:rPr>
              <a:t>Родители и тренера отмечают повышение самооценки ребят за счет спортивных достижений.</a:t>
            </a:r>
          </a:p>
          <a:p>
            <a:pPr marL="796349" lvl="1" indent="-398174">
              <a:lnSpc>
                <a:spcPts val="5532"/>
              </a:lnSpc>
              <a:buFont typeface="Arial"/>
              <a:buChar char="•"/>
            </a:pPr>
            <a:r>
              <a:rPr lang="en-US" sz="3688">
                <a:solidFill>
                  <a:srgbClr val="073064"/>
                </a:solidFill>
                <a:latin typeface="Open Sans"/>
              </a:rPr>
              <a:t>Повышение мотивации к тренировкам и к здоровому образу жизни. </a:t>
            </a:r>
          </a:p>
          <a:p>
            <a:pPr>
              <a:lnSpc>
                <a:spcPts val="6030"/>
              </a:lnSpc>
            </a:pPr>
            <a:endParaRPr lang="en-US" sz="3688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2004366"/>
            <a:ext cx="7397245" cy="57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2"/>
              </a:lnSpc>
            </a:pPr>
            <a:r>
              <a:rPr lang="en-US" sz="4614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702267"/>
            <a:ext cx="17667746" cy="1178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</a:pPr>
            <a:r>
              <a:rPr lang="en-US" sz="4925">
                <a:solidFill>
                  <a:srgbClr val="D35E43"/>
                </a:solidFill>
                <a:latin typeface="Rubik Medium Bold"/>
              </a:rPr>
              <a:t>СПОРТИВНЫЕ СОРЕВНОВАНИЯ И МЕРОПРИЯТИЯ</a:t>
            </a:r>
          </a:p>
          <a:p>
            <a:pPr algn="ctr">
              <a:lnSpc>
                <a:spcPts val="4433"/>
              </a:lnSpc>
            </a:pPr>
            <a:endParaRPr lang="en-US" sz="4925">
              <a:solidFill>
                <a:srgbClr val="D35E43"/>
              </a:solidFill>
              <a:latin typeface="Rubik Medium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319" r="-131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671466" y="1751866"/>
            <a:ext cx="9351032" cy="7506434"/>
            <a:chOff x="0" y="0"/>
            <a:chExt cx="2051221" cy="1646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1221" cy="1646594"/>
            </a:xfrm>
            <a:custGeom>
              <a:avLst/>
              <a:gdLst/>
              <a:ahLst/>
              <a:cxnLst/>
              <a:rect l="l" t="t" r="r" b="b"/>
              <a:pathLst>
                <a:path w="2051221" h="1646594">
                  <a:moveTo>
                    <a:pt x="0" y="0"/>
                  </a:moveTo>
                  <a:lnTo>
                    <a:pt x="2051221" y="0"/>
                  </a:lnTo>
                  <a:lnTo>
                    <a:pt x="2051221" y="1646594"/>
                  </a:lnTo>
                  <a:lnTo>
                    <a:pt x="0" y="16465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85934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 Bold"/>
              </a:rPr>
              <a:t>ОТЗЫВЫ РОДИТЕЛЕЙ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47115" y="2015085"/>
            <a:ext cx="8238588" cy="692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8"/>
              </a:lnSpc>
            </a:pPr>
            <a:r>
              <a:rPr lang="en-US" sz="3020">
                <a:solidFill>
                  <a:srgbClr val="073064"/>
                </a:solidFill>
                <a:latin typeface="Open Sans"/>
              </a:rPr>
              <a:t>"Банда - вы самые лучшие. 1-3 февраля прошел Кубок России ЛИН по горнолыжному спорту на ГЛК "Солнечная Долина".</a:t>
            </a:r>
          </a:p>
          <a:p>
            <a:pPr>
              <a:lnSpc>
                <a:spcPts val="4228"/>
              </a:lnSpc>
            </a:pPr>
            <a:r>
              <a:rPr lang="en-US" sz="3020">
                <a:solidFill>
                  <a:srgbClr val="073064"/>
                </a:solidFill>
                <a:latin typeface="Open Sans"/>
              </a:rPr>
              <a:t>Соревноваться с мастерами спорта - это почетно. Вова и Оля, вы - сердце и душа Банды. Вы научили бороться и достигать целей! Быть дисциплинированными, решительными, уверенными в себе. Вова и Оля, спасибо за ваш труд, за большое терпение, за веру в ребят". </a:t>
            </a:r>
          </a:p>
          <a:p>
            <a:pPr>
              <a:lnSpc>
                <a:spcPts val="4228"/>
              </a:lnSpc>
            </a:pPr>
            <a:endParaRPr lang="en-US" sz="3020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4228"/>
              </a:lnSpc>
              <a:spcBef>
                <a:spcPct val="0"/>
              </a:spcBef>
            </a:pPr>
            <a:r>
              <a:rPr lang="en-US" sz="3020">
                <a:solidFill>
                  <a:srgbClr val="073064"/>
                </a:solidFill>
                <a:latin typeface="Open Sans"/>
              </a:rPr>
              <a:t>                                                  Алена Поддубная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0485" y="1945964"/>
            <a:ext cx="9773063" cy="8045695"/>
            <a:chOff x="0" y="0"/>
            <a:chExt cx="2143797" cy="17648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43797" cy="1764885"/>
            </a:xfrm>
            <a:custGeom>
              <a:avLst/>
              <a:gdLst/>
              <a:ahLst/>
              <a:cxnLst/>
              <a:rect l="l" t="t" r="r" b="b"/>
              <a:pathLst>
                <a:path w="2143797" h="1764885">
                  <a:moveTo>
                    <a:pt x="0" y="0"/>
                  </a:moveTo>
                  <a:lnTo>
                    <a:pt x="2143797" y="0"/>
                  </a:lnTo>
                  <a:lnTo>
                    <a:pt x="2143797" y="1764885"/>
                  </a:lnTo>
                  <a:lnTo>
                    <a:pt x="0" y="176488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85934" y="723900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 Bold"/>
              </a:rPr>
              <a:t>ОТЗЫВЫ РОДИТЕЛЕЙ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5506" y="2131220"/>
            <a:ext cx="9335806" cy="796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В начале августа у нас была открытая тренировка в рамках Международных III ЛЕТНИХ ПАРАУРАЛЬСКИХ ИГР "ПРЕОДОЛЕНИЕ" с нашими любимыми "600 шагов".</a:t>
            </a:r>
          </a:p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Уникальность тренировки была в том, что ребята соревновались сами с собой! Они проехали первый круг, зафиксировали результат, а потом проехали второй и сравнили.</a:t>
            </a:r>
          </a:p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Сейчас очень много пишут, что нужно сравнивать себя не с кем-то, а с собой в прошлом. Это был как раз тот самый случай, когда можно было наглядно посмотреть, как я развиваюсь, куда я иду.</a:t>
            </a:r>
          </a:p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Очень круто. Ну и, конечно, общение, пока дети тренировались и соревновались, родители с удовольствием общались. </a:t>
            </a:r>
          </a:p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Спасибо большое, Владимир Мельнов, за организацию, подарки, живое общение.</a:t>
            </a:r>
          </a:p>
          <a:p>
            <a:pPr>
              <a:lnSpc>
                <a:spcPts val="3452"/>
              </a:lnSpc>
            </a:pPr>
            <a:endParaRPr lang="en-US" sz="2301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452"/>
              </a:lnSpc>
            </a:pPr>
            <a:endParaRPr lang="en-US" sz="2301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452"/>
              </a:lnSpc>
            </a:pPr>
            <a:r>
              <a:rPr lang="en-US" sz="2301">
                <a:solidFill>
                  <a:srgbClr val="073064"/>
                </a:solidFill>
                <a:latin typeface="Open Sans"/>
              </a:rPr>
              <a:t>                                                                                        Ольга Вараксина</a:t>
            </a:r>
          </a:p>
          <a:p>
            <a:pPr>
              <a:lnSpc>
                <a:spcPts val="5039"/>
              </a:lnSpc>
            </a:pPr>
            <a:r>
              <a:rPr lang="en-US" sz="3359">
                <a:solidFill>
                  <a:srgbClr val="073064"/>
                </a:solidFill>
                <a:latin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05172" y="1895745"/>
            <a:ext cx="10712036" cy="8122794"/>
            <a:chOff x="0" y="0"/>
            <a:chExt cx="2821277" cy="21393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1277" cy="2139337"/>
            </a:xfrm>
            <a:custGeom>
              <a:avLst/>
              <a:gdLst/>
              <a:ahLst/>
              <a:cxnLst/>
              <a:rect l="l" t="t" r="r" b="b"/>
              <a:pathLst>
                <a:path w="2821277" h="2139337">
                  <a:moveTo>
                    <a:pt x="0" y="0"/>
                  </a:moveTo>
                  <a:lnTo>
                    <a:pt x="2821277" y="0"/>
                  </a:lnTo>
                  <a:lnTo>
                    <a:pt x="2821277" y="2139337"/>
                  </a:lnTo>
                  <a:lnTo>
                    <a:pt x="0" y="21393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18990">
            <a:off x="907821" y="915597"/>
            <a:ext cx="6886192" cy="6568155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1865" b="-4733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913560" y="485775"/>
            <a:ext cx="7610882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5000">
                <a:solidFill>
                  <a:srgbClr val="073064"/>
                </a:solidFill>
                <a:latin typeface="Rubik Medium"/>
              </a:rPr>
              <a:t>ОБРАЩЕНИЕ РУКОВОДИТЕЛЯ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46178" y="9584760"/>
            <a:ext cx="258514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05599" y="2068660"/>
            <a:ext cx="9083894" cy="7301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1987">
                <a:solidFill>
                  <a:srgbClr val="073064"/>
                </a:solidFill>
                <a:latin typeface="Open Sans"/>
              </a:rPr>
              <a:t>Продолжаем расти и развиваться! В сфере адаптивного спорта в Челябинской области мы были первыми, а стали лучшими!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1987">
                <a:solidFill>
                  <a:srgbClr val="073064"/>
                </a:solidFill>
                <a:latin typeface="Open Sans"/>
              </a:rPr>
              <a:t>В этом году у нас появились новые программы: лыжные гонки, лёгкая атлетика. Также работаем в новом направлении - спорт слепых. Наш слабовидящий спортсмен Алексей Емельянов и его лидер Пещеров Владимир уже побывали на Чемпионате России и начали подготовку к Паралимпийским Играм.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1987">
                <a:solidFill>
                  <a:srgbClr val="073064"/>
                </a:solidFill>
                <a:latin typeface="Open Sans"/>
              </a:rPr>
              <a:t>Продолжаем держать марку и в старых видах деятельности. В частности, это спорт ЛИН (лиц с интеллектуальными нарушениями). Наша воспитанница подтвердила своё звание чемпионки России в этой категории.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1987">
                <a:solidFill>
                  <a:srgbClr val="073064"/>
                </a:solidFill>
                <a:latin typeface="Open Sans"/>
              </a:rPr>
              <a:t>За годы работы во всех спортивных направлениях у нас выработалась формула успеха: начинаем с обычных адаптивных тренировок, затем формируем группы спортсменов для Специальной Олимпиады, а затем переходим к спорту высших достижений. С уверенностью могу сказать, что такая практика и в таком масштабе в России есть только у нас.</a:t>
            </a:r>
          </a:p>
          <a:p>
            <a:pPr algn="ctr">
              <a:lnSpc>
                <a:spcPts val="2782"/>
              </a:lnSpc>
              <a:spcBef>
                <a:spcPct val="0"/>
              </a:spcBef>
            </a:pPr>
            <a:r>
              <a:rPr lang="en-US" sz="1987">
                <a:solidFill>
                  <a:srgbClr val="073064"/>
                </a:solidFill>
                <a:latin typeface="Open Sans"/>
              </a:rPr>
              <a:t>Ещё одно важное направление, которое мы активно поддерживаем и развиваем, - это организация спортивно-развлекательных мероприятий. Это те мероприятия, которые пропагандируют здоровый образ жизни и активную жизненную позицию. Такие мероприятия и такие идеи вдохновляют и окрыляют как наших воспитанников, так;t их родителей!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455198" y="2043461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14000" r="-1400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2860256" y="1895347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4000" r="-1400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768513"/>
            <a:ext cx="8091238" cy="1159159"/>
            <a:chOff x="0" y="0"/>
            <a:chExt cx="1774875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81978" y="1758832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784922"/>
            <a:ext cx="8091238" cy="1159159"/>
            <a:chOff x="0" y="0"/>
            <a:chExt cx="1774875" cy="254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18904" y="8289852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164957" y="5065041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386" b="-19386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3663801" y="368471"/>
            <a:ext cx="10960399" cy="11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3"/>
              </a:lnSpc>
            </a:pPr>
            <a:r>
              <a:rPr lang="en-US" sz="4715">
                <a:solidFill>
                  <a:srgbClr val="FFFFFF"/>
                </a:solidFill>
                <a:latin typeface="Rubik Medium"/>
              </a:rPr>
              <a:t>СПОРТИВНО-РАЗВЛЕКАТЕЛЬНЫЕ ИНКЛЮЗИВНЫЕ ЛЕТНИЕ СБОРЫ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18904" y="203697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8382423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18455" y="2745008"/>
            <a:ext cx="8651293" cy="2780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7"/>
              </a:lnSpc>
              <a:spcBef>
                <a:spcPct val="0"/>
              </a:spcBef>
            </a:pPr>
            <a:r>
              <a:rPr lang="en-US" sz="2262">
                <a:solidFill>
                  <a:srgbClr val="073064"/>
                </a:solidFill>
                <a:latin typeface="Open Sans"/>
              </a:rPr>
              <a:t>Организовать активный летний отдых нормотипичных детей вместе с детьми, имеющими ОВЗ. Мы создаем атмосферу равенства и взаимопомощи между детьми во время спортивно-развлекательных смен. Также для нас важно совместить приятное времяпрепровождение с полезными занятиями спортом, организовать процесс коммуникации и удобного взаимодействия всех участников.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718455" y="7040638"/>
            <a:ext cx="8651293" cy="54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3165">
                <a:solidFill>
                  <a:srgbClr val="073064"/>
                </a:solidFill>
                <a:latin typeface="Open Sans"/>
              </a:rPr>
              <a:t>В летний период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718455" y="9239250"/>
            <a:ext cx="8651293" cy="54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2"/>
              </a:lnSpc>
              <a:spcBef>
                <a:spcPct val="0"/>
              </a:spcBef>
            </a:pPr>
            <a:r>
              <a:rPr lang="en-US" sz="3165">
                <a:solidFill>
                  <a:srgbClr val="073064"/>
                </a:solidFill>
                <a:latin typeface="Open Sans"/>
              </a:rPr>
              <a:t>Софинансирование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90228">
            <a:off x="12844718" y="1305617"/>
            <a:ext cx="5362818" cy="6202536"/>
            <a:chOff x="0" y="0"/>
            <a:chExt cx="4428490" cy="5121910"/>
          </a:xfrm>
        </p:grpSpPr>
        <p:sp>
          <p:nvSpPr>
            <p:cNvPr id="4" name="Freeform 4"/>
            <p:cNvSpPr/>
            <p:nvPr/>
          </p:nvSpPr>
          <p:spPr>
            <a:xfrm>
              <a:off x="325120" y="509270"/>
              <a:ext cx="3675380" cy="3553460"/>
            </a:xfrm>
            <a:custGeom>
              <a:avLst/>
              <a:gdLst/>
              <a:ahLst/>
              <a:cxnLst/>
              <a:rect l="l" t="t" r="r" b="b"/>
              <a:pathLst>
                <a:path w="3675380" h="3553460">
                  <a:moveTo>
                    <a:pt x="3382010" y="1270"/>
                  </a:moveTo>
                  <a:lnTo>
                    <a:pt x="12700" y="290830"/>
                  </a:lnTo>
                  <a:cubicBezTo>
                    <a:pt x="5080" y="290830"/>
                    <a:pt x="0" y="298450"/>
                    <a:pt x="0" y="306070"/>
                  </a:cubicBezTo>
                  <a:lnTo>
                    <a:pt x="278130" y="3540760"/>
                  </a:lnTo>
                  <a:cubicBezTo>
                    <a:pt x="279400" y="3548380"/>
                    <a:pt x="285750" y="3553460"/>
                    <a:pt x="293370" y="3553460"/>
                  </a:cubicBezTo>
                  <a:lnTo>
                    <a:pt x="3662680" y="3262630"/>
                  </a:lnTo>
                  <a:cubicBezTo>
                    <a:pt x="3670300" y="3261360"/>
                    <a:pt x="3675380" y="3255010"/>
                    <a:pt x="3675380" y="3247390"/>
                  </a:cubicBezTo>
                  <a:lnTo>
                    <a:pt x="3397250" y="13970"/>
                  </a:lnTo>
                  <a:cubicBezTo>
                    <a:pt x="3395980" y="6350"/>
                    <a:pt x="3389630" y="0"/>
                    <a:pt x="3382010" y="1270"/>
                  </a:cubicBezTo>
                  <a:close/>
                </a:path>
              </a:pathLst>
            </a:custGeom>
            <a:blipFill>
              <a:blip r:embed="rId3"/>
              <a:stretch>
                <a:fillRect t="-18975" b="-1897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t="-19433" b="-194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E2DAD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267804" y="2386782"/>
            <a:ext cx="7356903" cy="579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2"/>
              </a:lnSpc>
            </a:pPr>
            <a:r>
              <a:rPr lang="en-US" sz="4614">
                <a:solidFill>
                  <a:srgbClr val="073064"/>
                </a:solidFill>
                <a:latin typeface="Rubik Medium"/>
              </a:rPr>
              <a:t>ЧТО МЫ ДЕЛАЛИ В 2022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2966170"/>
            <a:ext cx="10870562" cy="3937463"/>
            <a:chOff x="0" y="0"/>
            <a:chExt cx="2384542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84542" cy="863713"/>
            </a:xfrm>
            <a:custGeom>
              <a:avLst/>
              <a:gdLst/>
              <a:ahLst/>
              <a:cxnLst/>
              <a:rect l="l" t="t" r="r" b="b"/>
              <a:pathLst>
                <a:path w="2384542" h="863713">
                  <a:moveTo>
                    <a:pt x="0" y="0"/>
                  </a:moveTo>
                  <a:lnTo>
                    <a:pt x="2384542" y="0"/>
                  </a:lnTo>
                  <a:lnTo>
                    <a:pt x="2384542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67804" y="3056657"/>
            <a:ext cx="10415042" cy="3971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5962" lvl="1" indent="-282981">
              <a:lnSpc>
                <a:spcPts val="3932"/>
              </a:lnSpc>
              <a:buFont typeface="Arial"/>
              <a:buChar char="•"/>
            </a:pPr>
            <a:r>
              <a:rPr lang="en-US" sz="2621">
                <a:solidFill>
                  <a:srgbClr val="073064"/>
                </a:solidFill>
                <a:latin typeface="Open Sans"/>
              </a:rPr>
              <a:t>Организовывали летний досуг и спортивные тренировки детей с 9.00 до 15.00 в течение 5 дней.</a:t>
            </a:r>
          </a:p>
          <a:p>
            <a:pPr marL="565962" lvl="1" indent="-282981">
              <a:lnSpc>
                <a:spcPts val="3932"/>
              </a:lnSpc>
              <a:buFont typeface="Arial"/>
              <a:buChar char="•"/>
            </a:pPr>
            <a:r>
              <a:rPr lang="en-US" sz="2621">
                <a:solidFill>
                  <a:srgbClr val="073064"/>
                </a:solidFill>
                <a:latin typeface="Open Sans"/>
              </a:rPr>
              <a:t>В программу смен входили такие активности, как игры, направленные на знакомство и коммуникацию, тренировки по роллер-спорту, спортивные игры и соревнования, посещение развлекательных мероприятий (пейнтбол, бампербол – футбол в шарах, квесты и др.) </a:t>
            </a:r>
          </a:p>
          <a:p>
            <a:pPr>
              <a:lnSpc>
                <a:spcPts val="3932"/>
              </a:lnSpc>
            </a:pPr>
            <a:endParaRPr lang="en-US" sz="2621">
              <a:solidFill>
                <a:srgbClr val="073064"/>
              </a:solidFill>
              <a:latin typeface="Open Sa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267804" y="7577455"/>
            <a:ext cx="16494625" cy="2605254"/>
            <a:chOff x="0" y="0"/>
            <a:chExt cx="3618223" cy="5714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18223" cy="571483"/>
            </a:xfrm>
            <a:custGeom>
              <a:avLst/>
              <a:gdLst/>
              <a:ahLst/>
              <a:cxnLst/>
              <a:rect l="l" t="t" r="r" b="b"/>
              <a:pathLst>
                <a:path w="3618223" h="571483">
                  <a:moveTo>
                    <a:pt x="0" y="0"/>
                  </a:moveTo>
                  <a:lnTo>
                    <a:pt x="3618223" y="0"/>
                  </a:lnTo>
                  <a:lnTo>
                    <a:pt x="3618223" y="571483"/>
                  </a:lnTo>
                  <a:lnTo>
                    <a:pt x="0" y="5714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67482" y="7851504"/>
            <a:ext cx="16055276" cy="221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Проведено 3 смены спортивно-развлекательных сборов, в которых поучаствовали 47 нормотипочных детей и 25 детей с ОВЗ.</a:t>
            </a:r>
          </a:p>
          <a:p>
            <a:pPr marL="548745" lvl="1" indent="-274373">
              <a:lnSpc>
                <a:spcPts val="3558"/>
              </a:lnSpc>
              <a:buFont typeface="Arial"/>
              <a:buChar char="•"/>
            </a:pPr>
            <a:r>
              <a:rPr lang="en-US" sz="2541">
                <a:solidFill>
                  <a:srgbClr val="073064"/>
                </a:solidFill>
                <a:latin typeface="Open Sans"/>
              </a:rPr>
              <a:t>Нормотипичные и особые ребята развили гибкость характера, эмпатичность, ответственность за счет того, что помогали и поддерживали друг друга, подстраивались под особенности друг друга.</a:t>
            </a:r>
          </a:p>
          <a:p>
            <a:pPr>
              <a:lnSpc>
                <a:spcPts val="3558"/>
              </a:lnSpc>
            </a:pPr>
            <a:endParaRPr lang="en-US" sz="2541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67804" y="6990841"/>
            <a:ext cx="7332861" cy="58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9"/>
              </a:lnSpc>
            </a:pPr>
            <a:r>
              <a:rPr lang="en-US" sz="4599">
                <a:solidFill>
                  <a:srgbClr val="073064"/>
                </a:solidFill>
                <a:latin typeface="Rubik Medium"/>
              </a:rPr>
              <a:t>РЕЗУЛЬТАТЫ РАБОТЫ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6704" y="476536"/>
            <a:ext cx="16606054" cy="1110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6"/>
              </a:lnSpc>
            </a:pPr>
            <a:r>
              <a:rPr lang="en-US" sz="4629">
                <a:solidFill>
                  <a:srgbClr val="D35E43"/>
                </a:solidFill>
                <a:latin typeface="Rubik Medium Bold"/>
              </a:rPr>
              <a:t>СПОРТИВНО-РАЗВЛЕКАТЕЛЬНЫЕ ИНКЛЮЗИВНЫЕ СБОРЫ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6863" y="3152100"/>
            <a:ext cx="8615683" cy="8582028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6369" r="-1636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86223" y="1692402"/>
            <a:ext cx="5735967" cy="2081154"/>
            <a:chOff x="0" y="0"/>
            <a:chExt cx="1258229" cy="4565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8229" cy="456517"/>
            </a:xfrm>
            <a:custGeom>
              <a:avLst/>
              <a:gdLst/>
              <a:ahLst/>
              <a:cxnLst/>
              <a:rect l="l" t="t" r="r" b="b"/>
              <a:pathLst>
                <a:path w="1258229" h="456517">
                  <a:moveTo>
                    <a:pt x="0" y="0"/>
                  </a:moveTo>
                  <a:lnTo>
                    <a:pt x="1258229" y="0"/>
                  </a:lnTo>
                  <a:lnTo>
                    <a:pt x="1258229" y="456517"/>
                  </a:lnTo>
                  <a:lnTo>
                    <a:pt x="0" y="4565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82753" y="7987248"/>
            <a:ext cx="5735967" cy="2071704"/>
            <a:chOff x="0" y="0"/>
            <a:chExt cx="1258229" cy="454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8229" cy="454444"/>
            </a:xfrm>
            <a:custGeom>
              <a:avLst/>
              <a:gdLst/>
              <a:ahLst/>
              <a:cxnLst/>
              <a:rect l="l" t="t" r="r" b="b"/>
              <a:pathLst>
                <a:path w="1258229" h="454444">
                  <a:moveTo>
                    <a:pt x="0" y="0"/>
                  </a:moveTo>
                  <a:lnTo>
                    <a:pt x="1258229" y="0"/>
                  </a:lnTo>
                  <a:lnTo>
                    <a:pt x="1258229" y="454444"/>
                  </a:lnTo>
                  <a:lnTo>
                    <a:pt x="0" y="4544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041869" y="4297431"/>
            <a:ext cx="5474727" cy="3326327"/>
            <a:chOff x="0" y="0"/>
            <a:chExt cx="1200924" cy="7296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00924" cy="729656"/>
            </a:xfrm>
            <a:custGeom>
              <a:avLst/>
              <a:gdLst/>
              <a:ahLst/>
              <a:cxnLst/>
              <a:rect l="l" t="t" r="r" b="b"/>
              <a:pathLst>
                <a:path w="1200924" h="729656">
                  <a:moveTo>
                    <a:pt x="0" y="0"/>
                  </a:moveTo>
                  <a:lnTo>
                    <a:pt x="1200924" y="0"/>
                  </a:lnTo>
                  <a:lnTo>
                    <a:pt x="1200924" y="729656"/>
                  </a:lnTo>
                  <a:lnTo>
                    <a:pt x="0" y="7296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885934" y="682752"/>
            <a:ext cx="953514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 Bold"/>
              </a:rPr>
              <a:t>ОТЗЫВЫ РОДИТЕЛЕЙ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9585" y="1830576"/>
            <a:ext cx="5189242" cy="227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7"/>
              </a:lnSpc>
            </a:pPr>
            <a:r>
              <a:rPr lang="en-US" sz="2597">
                <a:solidFill>
                  <a:srgbClr val="073064"/>
                </a:solidFill>
                <a:latin typeface="Open Sans"/>
              </a:rPr>
              <a:t>"Это были суперские 5 дней!!! Наши тренера самые крутые!"</a:t>
            </a:r>
          </a:p>
          <a:p>
            <a:pPr>
              <a:lnSpc>
                <a:spcPts val="3637"/>
              </a:lnSpc>
            </a:pPr>
            <a:endParaRPr lang="en-US" sz="2597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637"/>
              </a:lnSpc>
              <a:spcBef>
                <a:spcPct val="0"/>
              </a:spcBef>
            </a:pPr>
            <a:r>
              <a:rPr lang="en-US" sz="2597">
                <a:solidFill>
                  <a:srgbClr val="073064"/>
                </a:solidFill>
                <a:latin typeface="Open Sans"/>
              </a:rPr>
              <a:t>                        Ирина Беленькова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1191" y="4460165"/>
            <a:ext cx="4816083" cy="343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1"/>
              </a:lnSpc>
            </a:pPr>
            <a:r>
              <a:rPr lang="en-US" sz="2429">
                <a:solidFill>
                  <a:srgbClr val="073064"/>
                </a:solidFill>
                <a:latin typeface="Open Sans"/>
              </a:rPr>
              <a:t>"Какие классные фото! Глядя на счастливого сына, сама хочу к вам! Вы молодцы! В любую погоду, в любой ситуации все супер)".</a:t>
            </a:r>
          </a:p>
          <a:p>
            <a:pPr>
              <a:lnSpc>
                <a:spcPts val="3401"/>
              </a:lnSpc>
            </a:pPr>
            <a:endParaRPr lang="en-US" sz="2429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401"/>
              </a:lnSpc>
            </a:pPr>
            <a:r>
              <a:rPr lang="en-US" sz="2429">
                <a:solidFill>
                  <a:srgbClr val="073064"/>
                </a:solidFill>
                <a:latin typeface="Open Sans"/>
              </a:rPr>
              <a:t>                  Елизавета Кириллова</a:t>
            </a:r>
          </a:p>
          <a:p>
            <a:pPr>
              <a:lnSpc>
                <a:spcPts val="3401"/>
              </a:lnSpc>
              <a:spcBef>
                <a:spcPct val="0"/>
              </a:spcBef>
            </a:pPr>
            <a:r>
              <a:rPr lang="en-US" sz="2429">
                <a:solidFill>
                  <a:srgbClr val="073064"/>
                </a:solidFill>
                <a:latin typeface="Open Sa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56116" y="8091143"/>
            <a:ext cx="5189242" cy="181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7"/>
              </a:lnSpc>
            </a:pPr>
            <a:r>
              <a:rPr lang="en-US" sz="2597">
                <a:solidFill>
                  <a:srgbClr val="073064"/>
                </a:solidFill>
                <a:latin typeface="Open Sans"/>
              </a:rPr>
              <a:t>"Крутецкий детский лагерь! Дочь ждала с того года!"</a:t>
            </a:r>
          </a:p>
          <a:p>
            <a:pPr>
              <a:lnSpc>
                <a:spcPts val="3637"/>
              </a:lnSpc>
            </a:pPr>
            <a:r>
              <a:rPr lang="en-US" sz="2597">
                <a:solidFill>
                  <a:srgbClr val="073064"/>
                </a:solidFill>
                <a:latin typeface="Open Sans"/>
              </a:rPr>
              <a:t>                       </a:t>
            </a:r>
          </a:p>
          <a:p>
            <a:pPr>
              <a:lnSpc>
                <a:spcPts val="3637"/>
              </a:lnSpc>
              <a:spcBef>
                <a:spcPct val="0"/>
              </a:spcBef>
            </a:pPr>
            <a:r>
              <a:rPr lang="en-US" sz="2597">
                <a:solidFill>
                  <a:srgbClr val="073064"/>
                </a:solidFill>
                <a:latin typeface="Open Sans"/>
              </a:rPr>
              <a:t>                      Игорь Строковский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247" t="25787" r="1397" b="105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853695" y="545824"/>
            <a:ext cx="19316049" cy="67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5385">
                <a:solidFill>
                  <a:srgbClr val="D35E43"/>
                </a:solidFill>
                <a:latin typeface="Rubik Medium"/>
              </a:rPr>
              <a:t>ДОХОДЫИ РАСХОДЫ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274694"/>
            <a:ext cx="7021863" cy="7336598"/>
            <a:chOff x="0" y="0"/>
            <a:chExt cx="1540300" cy="1609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0300" cy="1609340"/>
            </a:xfrm>
            <a:custGeom>
              <a:avLst/>
              <a:gdLst/>
              <a:ahLst/>
              <a:cxnLst/>
              <a:rect l="l" t="t" r="r" b="b"/>
              <a:pathLst>
                <a:path w="1540300" h="1609340">
                  <a:moveTo>
                    <a:pt x="0" y="0"/>
                  </a:moveTo>
                  <a:lnTo>
                    <a:pt x="1540300" y="0"/>
                  </a:lnTo>
                  <a:lnTo>
                    <a:pt x="1540300" y="1609340"/>
                  </a:lnTo>
                  <a:lnTo>
                    <a:pt x="0" y="16093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37437" y="2274694"/>
            <a:ext cx="7021863" cy="7336598"/>
            <a:chOff x="0" y="0"/>
            <a:chExt cx="1540300" cy="16093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0300" cy="1609340"/>
            </a:xfrm>
            <a:custGeom>
              <a:avLst/>
              <a:gdLst/>
              <a:ahLst/>
              <a:cxnLst/>
              <a:rect l="l" t="t" r="r" b="b"/>
              <a:pathLst>
                <a:path w="1540300" h="1609340">
                  <a:moveTo>
                    <a:pt x="0" y="0"/>
                  </a:moveTo>
                  <a:lnTo>
                    <a:pt x="1540300" y="0"/>
                  </a:lnTo>
                  <a:lnTo>
                    <a:pt x="1540300" y="1609340"/>
                  </a:lnTo>
                  <a:lnTo>
                    <a:pt x="0" y="16093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4653" y="2049978"/>
            <a:ext cx="3844978" cy="967125"/>
            <a:chOff x="0" y="0"/>
            <a:chExt cx="944106" cy="2374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2049978"/>
            <a:ext cx="3844978" cy="967125"/>
            <a:chOff x="0" y="0"/>
            <a:chExt cx="944106" cy="2374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7749" y="2217544"/>
            <a:ext cx="315911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spc="179">
                <a:solidFill>
                  <a:srgbClr val="FFFFFF"/>
                </a:solidFill>
                <a:latin typeface="Open Sans Bold"/>
              </a:rPr>
              <a:t>Доходы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86931" y="2217544"/>
            <a:ext cx="315911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spc="179">
                <a:solidFill>
                  <a:srgbClr val="FFFFFF"/>
                </a:solidFill>
                <a:latin typeface="Open Sans Bold"/>
              </a:rPr>
              <a:t>Расходы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3239" y="3463348"/>
            <a:ext cx="6252438" cy="580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Президентский грант - 1 683 789,38 р.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Физические лица - 665 842,20 р.</a:t>
            </a: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Итого: 2349 631, 58 р.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06579" y="3494722"/>
            <a:ext cx="6252438" cy="585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Аренда помещения - 617 300 р.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Оплата труда специалистов - </a:t>
            </a:r>
          </a:p>
          <a:p>
            <a:pPr>
              <a:lnSpc>
                <a:spcPts val="3339"/>
              </a:lnSpc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       928 382,81 р. 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Налоги и страховые взносы  - </a:t>
            </a:r>
          </a:p>
          <a:p>
            <a:pPr>
              <a:lnSpc>
                <a:spcPts val="3339"/>
              </a:lnSpc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       185 676,57 р.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Офисные расходы - 42 654,20 р. 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Материальные расходы (приобретение оборудования) - </a:t>
            </a:r>
          </a:p>
          <a:p>
            <a:pPr>
              <a:lnSpc>
                <a:spcPts val="3339"/>
              </a:lnSpc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       192 330р.</a:t>
            </a:r>
          </a:p>
          <a:p>
            <a:pPr marL="514956" lvl="1" indent="-257478">
              <a:lnSpc>
                <a:spcPts val="3339"/>
              </a:lnSpc>
              <a:buFont typeface="Arial"/>
              <a:buChar char="•"/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Расходы на проведение мероприятий - 139 500 р.</a:t>
            </a: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endParaRPr lang="en-US" sz="2385">
              <a:solidFill>
                <a:srgbClr val="073064"/>
              </a:solidFill>
              <a:latin typeface="Open Sans"/>
            </a:endParaRPr>
          </a:p>
          <a:p>
            <a:pPr>
              <a:lnSpc>
                <a:spcPts val="3339"/>
              </a:lnSpc>
            </a:pPr>
            <a:r>
              <a:rPr lang="en-US" sz="2385">
                <a:solidFill>
                  <a:srgbClr val="073064"/>
                </a:solidFill>
                <a:latin typeface="Open Sans"/>
              </a:rPr>
              <a:t>Итого: 2 105 843,58 р.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247" t="25787" r="1397" b="105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37869" y="1505126"/>
            <a:ext cx="15612261" cy="8338367"/>
          </a:xfrm>
          <a:custGeom>
            <a:avLst/>
            <a:gdLst/>
            <a:ahLst/>
            <a:cxnLst/>
            <a:rect l="l" t="t" r="r" b="b"/>
            <a:pathLst>
              <a:path w="15612261" h="8338367">
                <a:moveTo>
                  <a:pt x="0" y="0"/>
                </a:moveTo>
                <a:lnTo>
                  <a:pt x="15612262" y="0"/>
                </a:lnTo>
                <a:lnTo>
                  <a:pt x="15612262" y="8338367"/>
                </a:lnTo>
                <a:lnTo>
                  <a:pt x="0" y="8338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853695" y="545824"/>
            <a:ext cx="19316049" cy="67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5385">
                <a:solidFill>
                  <a:srgbClr val="D35E43"/>
                </a:solidFill>
                <a:latin typeface="Rubik Medium"/>
              </a:rPr>
              <a:t>СПРАВКА ОБ ОРГАНИЗАЦИИ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42239">
            <a:off x="6172058" y="7522121"/>
            <a:ext cx="6596665" cy="3472358"/>
            <a:chOff x="0" y="0"/>
            <a:chExt cx="1526045" cy="803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6045" cy="803281"/>
            </a:xfrm>
            <a:custGeom>
              <a:avLst/>
              <a:gdLst/>
              <a:ahLst/>
              <a:cxnLst/>
              <a:rect l="l" t="t" r="r" b="b"/>
              <a:pathLst>
                <a:path w="1526045" h="803281">
                  <a:moveTo>
                    <a:pt x="0" y="0"/>
                  </a:moveTo>
                  <a:lnTo>
                    <a:pt x="1526045" y="0"/>
                  </a:lnTo>
                  <a:lnTo>
                    <a:pt x="1526045" y="803281"/>
                  </a:lnTo>
                  <a:lnTo>
                    <a:pt x="0" y="803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42239">
            <a:off x="6342450" y="7695189"/>
            <a:ext cx="6253434" cy="3124197"/>
            <a:chOff x="0" y="0"/>
            <a:chExt cx="8337911" cy="416559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2553" b="12553"/>
            <a:stretch>
              <a:fillRect/>
            </a:stretch>
          </p:blipFill>
          <p:spPr>
            <a:xfrm>
              <a:off x="0" y="0"/>
              <a:ext cx="8337911" cy="416559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142412">
            <a:off x="13911349" y="3886830"/>
            <a:ext cx="4586419" cy="3377353"/>
            <a:chOff x="0" y="0"/>
            <a:chExt cx="1179253" cy="8683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142412">
            <a:off x="14092095" y="4064192"/>
            <a:ext cx="4224928" cy="3022630"/>
            <a:chOff x="0" y="0"/>
            <a:chExt cx="5633237" cy="403017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27566" r="107" b="18833"/>
            <a:stretch>
              <a:fillRect/>
            </a:stretch>
          </p:blipFill>
          <p:spPr>
            <a:xfrm>
              <a:off x="0" y="0"/>
              <a:ext cx="5633237" cy="403017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-336660">
            <a:off x="13230707" y="7114743"/>
            <a:ext cx="4515735" cy="3325302"/>
            <a:chOff x="0" y="0"/>
            <a:chExt cx="1179253" cy="8683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336660">
            <a:off x="13408667" y="7289371"/>
            <a:ext cx="4159815" cy="2976046"/>
            <a:chOff x="0" y="0"/>
            <a:chExt cx="5546420" cy="3968062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t="14228" b="14228"/>
            <a:stretch>
              <a:fillRect/>
            </a:stretch>
          </p:blipFill>
          <p:spPr>
            <a:xfrm>
              <a:off x="0" y="0"/>
              <a:ext cx="5546420" cy="3968062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-198468">
            <a:off x="13730643" y="174101"/>
            <a:ext cx="4586419" cy="3377353"/>
            <a:chOff x="0" y="0"/>
            <a:chExt cx="1179253" cy="8683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165774">
            <a:off x="-740441" y="181031"/>
            <a:ext cx="4586419" cy="3377353"/>
            <a:chOff x="0" y="0"/>
            <a:chExt cx="1179253" cy="86837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50604">
            <a:off x="-553692" y="3903266"/>
            <a:ext cx="4586419" cy="3377353"/>
            <a:chOff x="0" y="0"/>
            <a:chExt cx="1179253" cy="8683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98468">
            <a:off x="13907257" y="351701"/>
            <a:ext cx="4224928" cy="3022630"/>
            <a:chOff x="0" y="0"/>
            <a:chExt cx="5633237" cy="4030174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5"/>
            <a:srcRect l="3320" r="3320"/>
            <a:stretch>
              <a:fillRect/>
            </a:stretch>
          </p:blipFill>
          <p:spPr>
            <a:xfrm>
              <a:off x="0" y="0"/>
              <a:ext cx="5633237" cy="4030174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 rot="165774">
            <a:off x="-563829" y="358193"/>
            <a:ext cx="4224928" cy="3022630"/>
            <a:chOff x="0" y="0"/>
            <a:chExt cx="5633237" cy="4030174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6"/>
            <a:srcRect l="10687" r="10687"/>
            <a:stretch>
              <a:fillRect/>
            </a:stretch>
          </p:blipFill>
          <p:spPr>
            <a:xfrm>
              <a:off x="0" y="0"/>
              <a:ext cx="5633237" cy="4030174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 rot="-150604">
            <a:off x="-377081" y="4080808"/>
            <a:ext cx="4224928" cy="3022630"/>
            <a:chOff x="0" y="0"/>
            <a:chExt cx="5633237" cy="4030174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/>
            <a:srcRect l="3407" r="3407"/>
            <a:stretch>
              <a:fillRect/>
            </a:stretch>
          </p:blipFill>
          <p:spPr>
            <a:xfrm>
              <a:off x="0" y="0"/>
              <a:ext cx="5633237" cy="4030174"/>
            </a:xfrm>
            <a:prstGeom prst="rect">
              <a:avLst/>
            </a:prstGeom>
          </p:spPr>
        </p:pic>
      </p:grpSp>
      <p:grpSp>
        <p:nvGrpSpPr>
          <p:cNvPr id="32" name="Group 32"/>
          <p:cNvGrpSpPr/>
          <p:nvPr/>
        </p:nvGrpSpPr>
        <p:grpSpPr>
          <a:xfrm rot="586738">
            <a:off x="1141254" y="7130361"/>
            <a:ext cx="4473318" cy="3294067"/>
            <a:chOff x="0" y="0"/>
            <a:chExt cx="1179253" cy="86837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79253" cy="868379"/>
            </a:xfrm>
            <a:custGeom>
              <a:avLst/>
              <a:gdLst/>
              <a:ahLst/>
              <a:cxnLst/>
              <a:rect l="l" t="t" r="r" b="b"/>
              <a:pathLst>
                <a:path w="1179253" h="868379">
                  <a:moveTo>
                    <a:pt x="0" y="0"/>
                  </a:moveTo>
                  <a:lnTo>
                    <a:pt x="1179253" y="0"/>
                  </a:lnTo>
                  <a:lnTo>
                    <a:pt x="1179253" y="868379"/>
                  </a:lnTo>
                  <a:lnTo>
                    <a:pt x="0" y="86837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86738">
            <a:off x="1317542" y="7303349"/>
            <a:ext cx="4120741" cy="2948092"/>
            <a:chOff x="0" y="0"/>
            <a:chExt cx="5494322" cy="3930789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8"/>
            <a:srcRect l="3378" r="3378"/>
            <a:stretch>
              <a:fillRect/>
            </a:stretch>
          </p:blipFill>
          <p:spPr>
            <a:xfrm>
              <a:off x="0" y="0"/>
              <a:ext cx="5494322" cy="3930789"/>
            </a:xfrm>
            <a:prstGeom prst="rect">
              <a:avLst/>
            </a:prstGeom>
          </p:spPr>
        </p:pic>
      </p:grpSp>
      <p:sp>
        <p:nvSpPr>
          <p:cNvPr id="37" name="TextBox 37"/>
          <p:cNvSpPr txBox="1"/>
          <p:nvPr/>
        </p:nvSpPr>
        <p:spPr>
          <a:xfrm>
            <a:off x="5658710" y="1223469"/>
            <a:ext cx="6199707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5757"/>
                </a:solidFill>
                <a:latin typeface="Rubik Medium"/>
              </a:rPr>
              <a:t>НАША МИССИЯ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447140" y="2369699"/>
            <a:ext cx="8826003" cy="423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249">
                <a:solidFill>
                  <a:srgbClr val="F2F1EB"/>
                </a:solidFill>
                <a:latin typeface="Open Sans"/>
              </a:rPr>
              <a:t>Миссия нашей организации — объединять обычных людей и людей с особенностями развития. И тем, и другим необходимы физическая и творческая деятельность, общение и позитивные эмоции. Мы помогаем каждому найти себя в обществе. Для этого спорт — отличное средство!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893649" y="9560498"/>
            <a:ext cx="267593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823888">
            <a:off x="12049886" y="-1074285"/>
            <a:ext cx="7501502" cy="7155048"/>
            <a:chOff x="0" y="0"/>
            <a:chExt cx="6324600" cy="6032500"/>
          </a:xfrm>
        </p:grpSpPr>
        <p:sp>
          <p:nvSpPr>
            <p:cNvPr id="4" name="Freeform 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10850" b="-1085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5848350"/>
            <a:ext cx="3857830" cy="3612986"/>
            <a:chOff x="0" y="0"/>
            <a:chExt cx="947262" cy="8871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7262" cy="887142"/>
            </a:xfrm>
            <a:custGeom>
              <a:avLst/>
              <a:gdLst/>
              <a:ahLst/>
              <a:cxnLst/>
              <a:rect l="l" t="t" r="r" b="b"/>
              <a:pathLst>
                <a:path w="947262" h="887142">
                  <a:moveTo>
                    <a:pt x="200681" y="0"/>
                  </a:moveTo>
                  <a:lnTo>
                    <a:pt x="746581" y="0"/>
                  </a:lnTo>
                  <a:cubicBezTo>
                    <a:pt x="857414" y="0"/>
                    <a:pt x="947262" y="89848"/>
                    <a:pt x="947262" y="200681"/>
                  </a:cubicBezTo>
                  <a:lnTo>
                    <a:pt x="947262" y="686461"/>
                  </a:lnTo>
                  <a:cubicBezTo>
                    <a:pt x="947262" y="797294"/>
                    <a:pt x="857414" y="887142"/>
                    <a:pt x="746581" y="887142"/>
                  </a:cubicBezTo>
                  <a:lnTo>
                    <a:pt x="200681" y="887142"/>
                  </a:lnTo>
                  <a:cubicBezTo>
                    <a:pt x="89848" y="887142"/>
                    <a:pt x="0" y="797294"/>
                    <a:pt x="0" y="686461"/>
                  </a:cubicBezTo>
                  <a:lnTo>
                    <a:pt x="0" y="200681"/>
                  </a:lnTo>
                  <a:cubicBezTo>
                    <a:pt x="0" y="89848"/>
                    <a:pt x="89848" y="0"/>
                    <a:pt x="200681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50320" y="5848350"/>
            <a:ext cx="3926647" cy="3612986"/>
            <a:chOff x="0" y="0"/>
            <a:chExt cx="964159" cy="8871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4159" cy="887142"/>
            </a:xfrm>
            <a:custGeom>
              <a:avLst/>
              <a:gdLst/>
              <a:ahLst/>
              <a:cxnLst/>
              <a:rect l="l" t="t" r="r" b="b"/>
              <a:pathLst>
                <a:path w="964159" h="887142">
                  <a:moveTo>
                    <a:pt x="197164" y="0"/>
                  </a:moveTo>
                  <a:lnTo>
                    <a:pt x="766996" y="0"/>
                  </a:lnTo>
                  <a:cubicBezTo>
                    <a:pt x="875886" y="0"/>
                    <a:pt x="964159" y="88273"/>
                    <a:pt x="964159" y="197164"/>
                  </a:cubicBezTo>
                  <a:lnTo>
                    <a:pt x="964159" y="689978"/>
                  </a:lnTo>
                  <a:cubicBezTo>
                    <a:pt x="964159" y="798869"/>
                    <a:pt x="875886" y="887142"/>
                    <a:pt x="766996" y="887142"/>
                  </a:cubicBezTo>
                  <a:lnTo>
                    <a:pt x="197164" y="887142"/>
                  </a:lnTo>
                  <a:cubicBezTo>
                    <a:pt x="88273" y="887142"/>
                    <a:pt x="0" y="798869"/>
                    <a:pt x="0" y="689978"/>
                  </a:cubicBezTo>
                  <a:lnTo>
                    <a:pt x="0" y="197164"/>
                  </a:lnTo>
                  <a:cubicBezTo>
                    <a:pt x="0" y="88273"/>
                    <a:pt x="88273" y="0"/>
                    <a:pt x="197164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05292" y="5848350"/>
            <a:ext cx="4067324" cy="3612986"/>
            <a:chOff x="0" y="0"/>
            <a:chExt cx="998702" cy="8871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8702" cy="887142"/>
            </a:xfrm>
            <a:custGeom>
              <a:avLst/>
              <a:gdLst/>
              <a:ahLst/>
              <a:cxnLst/>
              <a:rect l="l" t="t" r="r" b="b"/>
              <a:pathLst>
                <a:path w="998702" h="887142">
                  <a:moveTo>
                    <a:pt x="190344" y="0"/>
                  </a:moveTo>
                  <a:lnTo>
                    <a:pt x="808357" y="0"/>
                  </a:lnTo>
                  <a:cubicBezTo>
                    <a:pt x="913481" y="0"/>
                    <a:pt x="998702" y="85220"/>
                    <a:pt x="998702" y="190344"/>
                  </a:cubicBezTo>
                  <a:lnTo>
                    <a:pt x="998702" y="696798"/>
                  </a:lnTo>
                  <a:cubicBezTo>
                    <a:pt x="998702" y="747280"/>
                    <a:pt x="978647" y="795695"/>
                    <a:pt x="942951" y="831391"/>
                  </a:cubicBezTo>
                  <a:cubicBezTo>
                    <a:pt x="907255" y="867088"/>
                    <a:pt x="858840" y="887142"/>
                    <a:pt x="808357" y="887142"/>
                  </a:cubicBezTo>
                  <a:lnTo>
                    <a:pt x="190344" y="887142"/>
                  </a:lnTo>
                  <a:cubicBezTo>
                    <a:pt x="139862" y="887142"/>
                    <a:pt x="91447" y="867088"/>
                    <a:pt x="55751" y="831391"/>
                  </a:cubicBezTo>
                  <a:cubicBezTo>
                    <a:pt x="20054" y="795695"/>
                    <a:pt x="0" y="747280"/>
                    <a:pt x="0" y="696798"/>
                  </a:cubicBezTo>
                  <a:lnTo>
                    <a:pt x="0" y="190344"/>
                  </a:lnTo>
                  <a:cubicBezTo>
                    <a:pt x="0" y="139862"/>
                    <a:pt x="20054" y="91447"/>
                    <a:pt x="55751" y="55751"/>
                  </a:cubicBezTo>
                  <a:cubicBezTo>
                    <a:pt x="91447" y="20054"/>
                    <a:pt x="139862" y="0"/>
                    <a:pt x="190344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9060" y="5460668"/>
            <a:ext cx="2308392" cy="1015340"/>
            <a:chOff x="0" y="0"/>
            <a:chExt cx="566809" cy="249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12884" y="5460668"/>
            <a:ext cx="2308392" cy="1015340"/>
            <a:chOff x="0" y="0"/>
            <a:chExt cx="566809" cy="249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05567" y="5459249"/>
            <a:ext cx="2308392" cy="1015340"/>
            <a:chOff x="0" y="0"/>
            <a:chExt cx="566809" cy="2493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524562" y="650477"/>
            <a:ext cx="8114782" cy="86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5"/>
              </a:lnSpc>
            </a:pPr>
            <a:r>
              <a:rPr lang="en-US" sz="7061">
                <a:solidFill>
                  <a:srgbClr val="073064"/>
                </a:solidFill>
                <a:latin typeface="Rubik Medium"/>
              </a:rPr>
              <a:t>НАША ПОМОЩЬ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4603" y="1945766"/>
            <a:ext cx="9441359" cy="158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3"/>
              </a:lnSpc>
              <a:spcBef>
                <a:spcPct val="0"/>
              </a:spcBef>
            </a:pPr>
            <a:r>
              <a:rPr lang="en-US" sz="3016">
                <a:solidFill>
                  <a:srgbClr val="073064"/>
                </a:solidFill>
                <a:latin typeface="Open Sans"/>
              </a:rPr>
              <a:t>Мы помогаем детям и взрослым с ограниченными возможностями здоровья, а также членам их семей.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9060" y="4381500"/>
            <a:ext cx="851494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073064"/>
                </a:solidFill>
                <a:latin typeface="Rubik Medium"/>
              </a:rPr>
              <a:t>КАК МЫ ПОМОГАЕМ?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0667" y="6742708"/>
            <a:ext cx="3133895" cy="22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5"/>
              </a:lnSpc>
              <a:spcBef>
                <a:spcPct val="0"/>
              </a:spcBef>
            </a:pPr>
            <a:r>
              <a:rPr lang="en-US" sz="1796">
                <a:solidFill>
                  <a:srgbClr val="FFFFFF"/>
                </a:solidFill>
                <a:latin typeface="Rubik Medium Bold"/>
              </a:rPr>
              <a:t>Наши "особые" спортсмены реализуются за счет участия в соревнованиях разного масштаба, а также пробуют себя в качестве тренеров-волонтеров.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6782" y="5594785"/>
            <a:ext cx="2172948" cy="70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20"/>
              </a:lnSpc>
              <a:spcBef>
                <a:spcPct val="0"/>
              </a:spcBef>
            </a:pPr>
            <a:r>
              <a:rPr lang="en-US" sz="2086">
                <a:solidFill>
                  <a:srgbClr val="FFFFFF"/>
                </a:solidFill>
                <a:latin typeface="Open Sans Bold Bold"/>
              </a:rPr>
              <a:t>Раскрываем потенциал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320724" y="5489936"/>
            <a:ext cx="1892713" cy="92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44"/>
              </a:lnSpc>
              <a:spcBef>
                <a:spcPct val="0"/>
              </a:spcBef>
            </a:pPr>
            <a:r>
              <a:rPr lang="en-US" sz="1817">
                <a:solidFill>
                  <a:srgbClr val="FFFFFF"/>
                </a:solidFill>
                <a:latin typeface="Open Sans Bold Bold"/>
              </a:rPr>
              <a:t>Помогаем улучшить здоровье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10105" y="6742708"/>
            <a:ext cx="3133895" cy="220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5"/>
              </a:lnSpc>
              <a:spcBef>
                <a:spcPct val="0"/>
              </a:spcBef>
            </a:pPr>
            <a:r>
              <a:rPr lang="en-US" sz="1796">
                <a:solidFill>
                  <a:srgbClr val="FFFFFF"/>
                </a:solidFill>
                <a:latin typeface="Rubik Medium Bold"/>
              </a:rPr>
              <a:t>После курса спортивной абилитация/реабилитации отмечается улучшение показателей физического здоровья и психологического состояния спортсменов.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13407" y="5604310"/>
            <a:ext cx="1892713" cy="61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44"/>
              </a:lnSpc>
              <a:spcBef>
                <a:spcPct val="0"/>
              </a:spcBef>
            </a:pPr>
            <a:r>
              <a:rPr lang="en-US" sz="1817">
                <a:solidFill>
                  <a:srgbClr val="FFFFFF"/>
                </a:solidFill>
                <a:latin typeface="Open Sans Bold Bold"/>
              </a:rPr>
              <a:t>Внедряем инклюзию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38967" y="6669082"/>
            <a:ext cx="3777257" cy="235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2"/>
              </a:lnSpc>
            </a:pPr>
            <a:r>
              <a:rPr lang="en-US" sz="1666">
                <a:solidFill>
                  <a:srgbClr val="FFFFFF"/>
                </a:solidFill>
                <a:latin typeface="Rubik Medium Bold"/>
              </a:rPr>
              <a:t>-Организуем инклюзивные спортивные и развлекательные мероприятия;</a:t>
            </a:r>
          </a:p>
          <a:p>
            <a:pPr>
              <a:lnSpc>
                <a:spcPts val="2332"/>
              </a:lnSpc>
            </a:pPr>
            <a:r>
              <a:rPr lang="en-US" sz="1666">
                <a:solidFill>
                  <a:srgbClr val="FFFFFF"/>
                </a:solidFill>
                <a:latin typeface="Rubik Medium Bold"/>
              </a:rPr>
              <a:t>-Проводим летние сборы для нормотипичных и особых детей в "смешанных" группах.</a:t>
            </a:r>
          </a:p>
          <a:p>
            <a:pPr>
              <a:lnSpc>
                <a:spcPts val="2332"/>
              </a:lnSpc>
            </a:pPr>
            <a:r>
              <a:rPr lang="en-US" sz="1666">
                <a:solidFill>
                  <a:srgbClr val="FFFFFF"/>
                </a:solidFill>
                <a:latin typeface="Rubik Medium Bold"/>
              </a:rPr>
              <a:t>-Рассказываем о людях с ОВЗ в соцсетях и посредством СМИ.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872523" y="9730104"/>
            <a:ext cx="254347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5979" y="-2485001"/>
            <a:ext cx="15972109" cy="13164512"/>
          </a:xfrm>
          <a:custGeom>
            <a:avLst/>
            <a:gdLst/>
            <a:ahLst/>
            <a:cxnLst/>
            <a:rect l="l" t="t" r="r" b="b"/>
            <a:pathLst>
              <a:path w="15972109" h="13164512">
                <a:moveTo>
                  <a:pt x="0" y="0"/>
                </a:moveTo>
                <a:lnTo>
                  <a:pt x="15972109" y="0"/>
                </a:lnTo>
                <a:lnTo>
                  <a:pt x="15972109" y="13164511"/>
                </a:lnTo>
                <a:lnTo>
                  <a:pt x="0" y="1316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93000" y="1350143"/>
            <a:ext cx="2285095" cy="2276169"/>
            <a:chOff x="0" y="0"/>
            <a:chExt cx="6502400" cy="6477000"/>
          </a:xfrm>
        </p:grpSpPr>
        <p:sp>
          <p:nvSpPr>
            <p:cNvPr id="4" name="Freeform 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t="-20999" r="223" b="-2099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778077" y="1287882"/>
            <a:ext cx="2347600" cy="2338430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188" r="223" b="-1218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431825" y="1334294"/>
            <a:ext cx="2301006" cy="2292017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8710" r="223" b="-871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977784" y="1255839"/>
            <a:ext cx="2255702" cy="2246891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69702" y="3135728"/>
            <a:ext cx="2308392" cy="1015340"/>
            <a:chOff x="0" y="0"/>
            <a:chExt cx="566809" cy="249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23435" y="3173642"/>
            <a:ext cx="2283192" cy="1015340"/>
            <a:chOff x="0" y="0"/>
            <a:chExt cx="560621" cy="2493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0621" cy="249309"/>
            </a:xfrm>
            <a:custGeom>
              <a:avLst/>
              <a:gdLst/>
              <a:ahLst/>
              <a:cxnLst/>
              <a:rect l="l" t="t" r="r" b="b"/>
              <a:pathLst>
                <a:path w="560621" h="249309">
                  <a:moveTo>
                    <a:pt x="124655" y="0"/>
                  </a:moveTo>
                  <a:lnTo>
                    <a:pt x="435966" y="0"/>
                  </a:lnTo>
                  <a:cubicBezTo>
                    <a:pt x="469027" y="0"/>
                    <a:pt x="500733" y="13133"/>
                    <a:pt x="524111" y="36510"/>
                  </a:cubicBezTo>
                  <a:cubicBezTo>
                    <a:pt x="547488" y="59888"/>
                    <a:pt x="560621" y="91594"/>
                    <a:pt x="560621" y="124655"/>
                  </a:cubicBezTo>
                  <a:lnTo>
                    <a:pt x="560621" y="124655"/>
                  </a:lnTo>
                  <a:cubicBezTo>
                    <a:pt x="560621" y="193499"/>
                    <a:pt x="504811" y="249309"/>
                    <a:pt x="435966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430477" y="3173642"/>
            <a:ext cx="2301006" cy="1015340"/>
            <a:chOff x="0" y="0"/>
            <a:chExt cx="564995" cy="2493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64995" cy="249309"/>
            </a:xfrm>
            <a:custGeom>
              <a:avLst/>
              <a:gdLst/>
              <a:ahLst/>
              <a:cxnLst/>
              <a:rect l="l" t="t" r="r" b="b"/>
              <a:pathLst>
                <a:path w="564995" h="249309">
                  <a:moveTo>
                    <a:pt x="124655" y="0"/>
                  </a:moveTo>
                  <a:lnTo>
                    <a:pt x="440340" y="0"/>
                  </a:lnTo>
                  <a:cubicBezTo>
                    <a:pt x="509185" y="0"/>
                    <a:pt x="564995" y="55810"/>
                    <a:pt x="564995" y="124655"/>
                  </a:cubicBezTo>
                  <a:lnTo>
                    <a:pt x="564995" y="124655"/>
                  </a:lnTo>
                  <a:cubicBezTo>
                    <a:pt x="564995" y="193499"/>
                    <a:pt x="509185" y="249309"/>
                    <a:pt x="440340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77784" y="3173642"/>
            <a:ext cx="2293802" cy="960339"/>
            <a:chOff x="0" y="0"/>
            <a:chExt cx="563226" cy="2358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3226" cy="235804"/>
            </a:xfrm>
            <a:custGeom>
              <a:avLst/>
              <a:gdLst/>
              <a:ahLst/>
              <a:cxnLst/>
              <a:rect l="l" t="t" r="r" b="b"/>
              <a:pathLst>
                <a:path w="563226" h="235804">
                  <a:moveTo>
                    <a:pt x="117902" y="0"/>
                  </a:moveTo>
                  <a:lnTo>
                    <a:pt x="445324" y="0"/>
                  </a:lnTo>
                  <a:cubicBezTo>
                    <a:pt x="476594" y="0"/>
                    <a:pt x="506582" y="12422"/>
                    <a:pt x="528693" y="34533"/>
                  </a:cubicBezTo>
                  <a:cubicBezTo>
                    <a:pt x="550804" y="56644"/>
                    <a:pt x="563226" y="86633"/>
                    <a:pt x="563226" y="117902"/>
                  </a:cubicBezTo>
                  <a:lnTo>
                    <a:pt x="563226" y="117902"/>
                  </a:lnTo>
                  <a:cubicBezTo>
                    <a:pt x="563226" y="183018"/>
                    <a:pt x="510440" y="235804"/>
                    <a:pt x="445324" y="235804"/>
                  </a:cubicBezTo>
                  <a:lnTo>
                    <a:pt x="117902" y="235804"/>
                  </a:lnTo>
                  <a:cubicBezTo>
                    <a:pt x="86633" y="235804"/>
                    <a:pt x="56644" y="223382"/>
                    <a:pt x="34533" y="201272"/>
                  </a:cubicBezTo>
                  <a:cubicBezTo>
                    <a:pt x="12422" y="179161"/>
                    <a:pt x="0" y="149172"/>
                    <a:pt x="0" y="117902"/>
                  </a:cubicBezTo>
                  <a:lnTo>
                    <a:pt x="0" y="117902"/>
                  </a:lnTo>
                  <a:cubicBezTo>
                    <a:pt x="0" y="86633"/>
                    <a:pt x="12422" y="56644"/>
                    <a:pt x="34533" y="34533"/>
                  </a:cubicBezTo>
                  <a:cubicBezTo>
                    <a:pt x="56644" y="12422"/>
                    <a:pt x="86633" y="0"/>
                    <a:pt x="117902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576386" y="1333057"/>
            <a:ext cx="2319402" cy="2310341"/>
            <a:chOff x="0" y="0"/>
            <a:chExt cx="6502400" cy="6477000"/>
          </a:xfrm>
        </p:grpSpPr>
        <p:sp>
          <p:nvSpPr>
            <p:cNvPr id="28" name="Freeform 2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23" t="-16665" r="223" b="-16665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234790" y="1350143"/>
            <a:ext cx="2260598" cy="2251768"/>
            <a:chOff x="0" y="0"/>
            <a:chExt cx="6502400" cy="6477000"/>
          </a:xfrm>
        </p:grpSpPr>
        <p:sp>
          <p:nvSpPr>
            <p:cNvPr id="31" name="Freeform 3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12027" r="223" b="-12027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0595436" y="3173642"/>
            <a:ext cx="2247055" cy="960339"/>
            <a:chOff x="0" y="0"/>
            <a:chExt cx="551748" cy="2358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51748" cy="235804"/>
            </a:xfrm>
            <a:custGeom>
              <a:avLst/>
              <a:gdLst/>
              <a:ahLst/>
              <a:cxnLst/>
              <a:rect l="l" t="t" r="r" b="b"/>
              <a:pathLst>
                <a:path w="551748" h="235804">
                  <a:moveTo>
                    <a:pt x="117902" y="0"/>
                  </a:moveTo>
                  <a:lnTo>
                    <a:pt x="433846" y="0"/>
                  </a:lnTo>
                  <a:cubicBezTo>
                    <a:pt x="465115" y="0"/>
                    <a:pt x="495104" y="12422"/>
                    <a:pt x="517215" y="34533"/>
                  </a:cubicBezTo>
                  <a:cubicBezTo>
                    <a:pt x="539326" y="56644"/>
                    <a:pt x="551748" y="86633"/>
                    <a:pt x="551748" y="117902"/>
                  </a:cubicBezTo>
                  <a:lnTo>
                    <a:pt x="551748" y="117902"/>
                  </a:lnTo>
                  <a:cubicBezTo>
                    <a:pt x="551748" y="183018"/>
                    <a:pt x="498961" y="235804"/>
                    <a:pt x="433846" y="235804"/>
                  </a:cubicBezTo>
                  <a:lnTo>
                    <a:pt x="117902" y="235804"/>
                  </a:lnTo>
                  <a:cubicBezTo>
                    <a:pt x="86633" y="235804"/>
                    <a:pt x="56644" y="223382"/>
                    <a:pt x="34533" y="201272"/>
                  </a:cubicBezTo>
                  <a:cubicBezTo>
                    <a:pt x="12422" y="179161"/>
                    <a:pt x="0" y="149172"/>
                    <a:pt x="0" y="117902"/>
                  </a:cubicBezTo>
                  <a:lnTo>
                    <a:pt x="0" y="117902"/>
                  </a:lnTo>
                  <a:cubicBezTo>
                    <a:pt x="0" y="86633"/>
                    <a:pt x="12422" y="56644"/>
                    <a:pt x="34533" y="34533"/>
                  </a:cubicBezTo>
                  <a:cubicBezTo>
                    <a:pt x="56644" y="12422"/>
                    <a:pt x="86633" y="0"/>
                    <a:pt x="117902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229678" y="3118642"/>
            <a:ext cx="2176920" cy="1015340"/>
            <a:chOff x="0" y="0"/>
            <a:chExt cx="534527" cy="24930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34527" cy="249309"/>
            </a:xfrm>
            <a:custGeom>
              <a:avLst/>
              <a:gdLst/>
              <a:ahLst/>
              <a:cxnLst/>
              <a:rect l="l" t="t" r="r" b="b"/>
              <a:pathLst>
                <a:path w="534527" h="249309">
                  <a:moveTo>
                    <a:pt x="124655" y="0"/>
                  </a:moveTo>
                  <a:lnTo>
                    <a:pt x="409872" y="0"/>
                  </a:lnTo>
                  <a:cubicBezTo>
                    <a:pt x="478717" y="0"/>
                    <a:pt x="534527" y="55810"/>
                    <a:pt x="534527" y="124655"/>
                  </a:cubicBezTo>
                  <a:lnTo>
                    <a:pt x="534527" y="124655"/>
                  </a:lnTo>
                  <a:cubicBezTo>
                    <a:pt x="534527" y="193499"/>
                    <a:pt x="478717" y="249309"/>
                    <a:pt x="409872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293000" y="4188982"/>
            <a:ext cx="2342101" cy="2332952"/>
            <a:chOff x="0" y="0"/>
            <a:chExt cx="6502400" cy="6477000"/>
          </a:xfrm>
        </p:grpSpPr>
        <p:sp>
          <p:nvSpPr>
            <p:cNvPr id="40" name="Freeform 4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9"/>
              <a:stretch>
                <a:fillRect l="223" t="-19598" r="223" b="-19598"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5647789" y="1255839"/>
            <a:ext cx="2260598" cy="2251768"/>
            <a:chOff x="0" y="0"/>
            <a:chExt cx="6502400" cy="6477000"/>
          </a:xfrm>
        </p:grpSpPr>
        <p:sp>
          <p:nvSpPr>
            <p:cNvPr id="43" name="Freeform 4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223" r="223"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5723989" y="3173642"/>
            <a:ext cx="2127248" cy="977426"/>
            <a:chOff x="0" y="0"/>
            <a:chExt cx="522330" cy="24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22330" cy="240000"/>
            </a:xfrm>
            <a:custGeom>
              <a:avLst/>
              <a:gdLst/>
              <a:ahLst/>
              <a:cxnLst/>
              <a:rect l="l" t="t" r="r" b="b"/>
              <a:pathLst>
                <a:path w="522330" h="240000">
                  <a:moveTo>
                    <a:pt x="120000" y="0"/>
                  </a:moveTo>
                  <a:lnTo>
                    <a:pt x="402330" y="0"/>
                  </a:lnTo>
                  <a:cubicBezTo>
                    <a:pt x="468604" y="0"/>
                    <a:pt x="522330" y="53726"/>
                    <a:pt x="522330" y="120000"/>
                  </a:cubicBezTo>
                  <a:lnTo>
                    <a:pt x="522330" y="120000"/>
                  </a:lnTo>
                  <a:cubicBezTo>
                    <a:pt x="522330" y="151826"/>
                    <a:pt x="509687" y="182348"/>
                    <a:pt x="487183" y="204853"/>
                  </a:cubicBezTo>
                  <a:cubicBezTo>
                    <a:pt x="464679" y="227357"/>
                    <a:pt x="434156" y="240000"/>
                    <a:pt x="402330" y="240000"/>
                  </a:cubicBezTo>
                  <a:lnTo>
                    <a:pt x="120000" y="240000"/>
                  </a:lnTo>
                  <a:cubicBezTo>
                    <a:pt x="88174" y="240000"/>
                    <a:pt x="57651" y="227357"/>
                    <a:pt x="35147" y="204853"/>
                  </a:cubicBezTo>
                  <a:cubicBezTo>
                    <a:pt x="12643" y="182348"/>
                    <a:pt x="0" y="151826"/>
                    <a:pt x="0" y="120000"/>
                  </a:cubicBezTo>
                  <a:lnTo>
                    <a:pt x="0" y="120000"/>
                  </a:lnTo>
                  <a:cubicBezTo>
                    <a:pt x="0" y="88174"/>
                    <a:pt x="12643" y="57651"/>
                    <a:pt x="35147" y="35147"/>
                  </a:cubicBezTo>
                  <a:cubicBezTo>
                    <a:pt x="57651" y="12643"/>
                    <a:pt x="88174" y="0"/>
                    <a:pt x="120000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2871060" y="4188982"/>
            <a:ext cx="2342101" cy="2332952"/>
            <a:chOff x="0" y="0"/>
            <a:chExt cx="6502400" cy="6477000"/>
          </a:xfrm>
        </p:grpSpPr>
        <p:sp>
          <p:nvSpPr>
            <p:cNvPr id="49" name="Freeform 4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1"/>
              <a:stretch>
                <a:fillRect l="223" t="-4846" r="223" b="-4846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5433384" y="4210182"/>
            <a:ext cx="2342101" cy="2332952"/>
            <a:chOff x="0" y="0"/>
            <a:chExt cx="6502400" cy="6477000"/>
          </a:xfrm>
        </p:grpSpPr>
        <p:sp>
          <p:nvSpPr>
            <p:cNvPr id="52" name="Freeform 5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2"/>
              <a:stretch>
                <a:fillRect l="223" t="-6025" r="223" b="-6025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8023321" y="4188982"/>
            <a:ext cx="2342101" cy="2332952"/>
            <a:chOff x="0" y="0"/>
            <a:chExt cx="6502400" cy="6477000"/>
          </a:xfrm>
        </p:grpSpPr>
        <p:sp>
          <p:nvSpPr>
            <p:cNvPr id="55" name="Freeform 5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3"/>
              <a:stretch>
                <a:fillRect l="-90253" t="-33285" r="-20137" b="-78046"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7" name="Group 57"/>
          <p:cNvGrpSpPr>
            <a:grpSpLocks noChangeAspect="1"/>
          </p:cNvGrpSpPr>
          <p:nvPr/>
        </p:nvGrpSpPr>
        <p:grpSpPr>
          <a:xfrm>
            <a:off x="10641646" y="4210182"/>
            <a:ext cx="2342101" cy="2332952"/>
            <a:chOff x="0" y="0"/>
            <a:chExt cx="6502400" cy="6477000"/>
          </a:xfrm>
        </p:grpSpPr>
        <p:sp>
          <p:nvSpPr>
            <p:cNvPr id="58" name="Freeform 5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4"/>
              <a:stretch>
                <a:fillRect l="-24929" t="-11779" r="223" b="-76024"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>
            <a:grpSpLocks noChangeAspect="1"/>
          </p:cNvGrpSpPr>
          <p:nvPr/>
        </p:nvGrpSpPr>
        <p:grpSpPr>
          <a:xfrm>
            <a:off x="13307597" y="4229232"/>
            <a:ext cx="2342101" cy="2332952"/>
            <a:chOff x="0" y="0"/>
            <a:chExt cx="6502400" cy="6477000"/>
          </a:xfrm>
        </p:grpSpPr>
        <p:sp>
          <p:nvSpPr>
            <p:cNvPr id="61" name="Freeform 6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5"/>
              <a:stretch>
                <a:fillRect l="223" t="-7209" r="223" b="-7209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15716754" y="4210182"/>
            <a:ext cx="2342101" cy="2332952"/>
            <a:chOff x="0" y="0"/>
            <a:chExt cx="6502400" cy="6477000"/>
          </a:xfrm>
        </p:grpSpPr>
        <p:sp>
          <p:nvSpPr>
            <p:cNvPr id="64" name="Freeform 6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6"/>
              <a:stretch>
                <a:fillRect l="223" t="-11160" r="223" b="-11160"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6" name="Group 66"/>
          <p:cNvGrpSpPr>
            <a:grpSpLocks noChangeAspect="1"/>
          </p:cNvGrpSpPr>
          <p:nvPr/>
        </p:nvGrpSpPr>
        <p:grpSpPr>
          <a:xfrm>
            <a:off x="4970802" y="7186102"/>
            <a:ext cx="2261147" cy="2252315"/>
            <a:chOff x="0" y="0"/>
            <a:chExt cx="6502400" cy="6477000"/>
          </a:xfrm>
        </p:grpSpPr>
        <p:sp>
          <p:nvSpPr>
            <p:cNvPr id="67" name="Freeform 6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7"/>
              <a:stretch>
                <a:fillRect l="-27681" r="-12310" b="-87490"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309854" y="6014264"/>
            <a:ext cx="2308392" cy="1015340"/>
            <a:chOff x="0" y="0"/>
            <a:chExt cx="566809" cy="24930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71" name="TextBox 7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2852010" y="6014264"/>
            <a:ext cx="2308392" cy="1015340"/>
            <a:chOff x="0" y="0"/>
            <a:chExt cx="566809" cy="249309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74" name="TextBox 7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5470335" y="6014264"/>
            <a:ext cx="2308392" cy="1015340"/>
            <a:chOff x="0" y="0"/>
            <a:chExt cx="566809" cy="249309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77" name="TextBox 7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26058" y="6014264"/>
            <a:ext cx="2308392" cy="1015340"/>
            <a:chOff x="0" y="0"/>
            <a:chExt cx="566809" cy="249309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0" name="TextBox 8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0641646" y="6000882"/>
            <a:ext cx="2308392" cy="1015340"/>
            <a:chOff x="0" y="0"/>
            <a:chExt cx="566809" cy="249309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3" name="TextBox 8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3394277" y="6000882"/>
            <a:ext cx="2168742" cy="1015340"/>
            <a:chOff x="0" y="0"/>
            <a:chExt cx="532519" cy="249309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532519" cy="249309"/>
            </a:xfrm>
            <a:custGeom>
              <a:avLst/>
              <a:gdLst/>
              <a:ahLst/>
              <a:cxnLst/>
              <a:rect l="l" t="t" r="r" b="b"/>
              <a:pathLst>
                <a:path w="532519" h="249309">
                  <a:moveTo>
                    <a:pt x="124655" y="0"/>
                  </a:moveTo>
                  <a:lnTo>
                    <a:pt x="407864" y="0"/>
                  </a:lnTo>
                  <a:cubicBezTo>
                    <a:pt x="476709" y="0"/>
                    <a:pt x="532519" y="55810"/>
                    <a:pt x="532519" y="124655"/>
                  </a:cubicBezTo>
                  <a:lnTo>
                    <a:pt x="532519" y="124655"/>
                  </a:lnTo>
                  <a:cubicBezTo>
                    <a:pt x="532519" y="193499"/>
                    <a:pt x="476709" y="249309"/>
                    <a:pt x="40786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6" name="TextBox 8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5859248" y="6000882"/>
            <a:ext cx="2136753" cy="1015340"/>
            <a:chOff x="0" y="0"/>
            <a:chExt cx="524664" cy="249309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524664" cy="249309"/>
            </a:xfrm>
            <a:custGeom>
              <a:avLst/>
              <a:gdLst/>
              <a:ahLst/>
              <a:cxnLst/>
              <a:rect l="l" t="t" r="r" b="b"/>
              <a:pathLst>
                <a:path w="524664" h="249309">
                  <a:moveTo>
                    <a:pt x="124655" y="0"/>
                  </a:moveTo>
                  <a:lnTo>
                    <a:pt x="400009" y="0"/>
                  </a:lnTo>
                  <a:cubicBezTo>
                    <a:pt x="433070" y="0"/>
                    <a:pt x="464776" y="13133"/>
                    <a:pt x="488153" y="36510"/>
                  </a:cubicBezTo>
                  <a:cubicBezTo>
                    <a:pt x="511531" y="59888"/>
                    <a:pt x="524664" y="91594"/>
                    <a:pt x="524664" y="124655"/>
                  </a:cubicBezTo>
                  <a:lnTo>
                    <a:pt x="524664" y="124655"/>
                  </a:lnTo>
                  <a:cubicBezTo>
                    <a:pt x="524664" y="193499"/>
                    <a:pt x="468854" y="249309"/>
                    <a:pt x="400009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89" name="TextBox 8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4954938" y="8957511"/>
            <a:ext cx="2308392" cy="1015340"/>
            <a:chOff x="0" y="0"/>
            <a:chExt cx="566809" cy="249309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92" name="TextBox 9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3" name="Group 93"/>
          <p:cNvGrpSpPr>
            <a:grpSpLocks noChangeAspect="1"/>
          </p:cNvGrpSpPr>
          <p:nvPr/>
        </p:nvGrpSpPr>
        <p:grpSpPr>
          <a:xfrm>
            <a:off x="7711005" y="7199484"/>
            <a:ext cx="2342101" cy="2332952"/>
            <a:chOff x="0" y="0"/>
            <a:chExt cx="6502400" cy="6477000"/>
          </a:xfrm>
        </p:grpSpPr>
        <p:sp>
          <p:nvSpPr>
            <p:cNvPr id="94" name="Freeform 9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8"/>
              <a:stretch>
                <a:fillRect l="-5249" r="-5249"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6" name="Group 96"/>
          <p:cNvGrpSpPr/>
          <p:nvPr/>
        </p:nvGrpSpPr>
        <p:grpSpPr>
          <a:xfrm>
            <a:off x="7711005" y="8957511"/>
            <a:ext cx="2308392" cy="1001958"/>
            <a:chOff x="0" y="0"/>
            <a:chExt cx="566809" cy="246023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566809" cy="246023"/>
            </a:xfrm>
            <a:custGeom>
              <a:avLst/>
              <a:gdLst/>
              <a:ahLst/>
              <a:cxnLst/>
              <a:rect l="l" t="t" r="r" b="b"/>
              <a:pathLst>
                <a:path w="566809" h="246023">
                  <a:moveTo>
                    <a:pt x="123012" y="0"/>
                  </a:moveTo>
                  <a:lnTo>
                    <a:pt x="443797" y="0"/>
                  </a:lnTo>
                  <a:cubicBezTo>
                    <a:pt x="511734" y="0"/>
                    <a:pt x="566809" y="55074"/>
                    <a:pt x="566809" y="123012"/>
                  </a:cubicBezTo>
                  <a:lnTo>
                    <a:pt x="566809" y="123012"/>
                  </a:lnTo>
                  <a:cubicBezTo>
                    <a:pt x="566809" y="155636"/>
                    <a:pt x="553849" y="186925"/>
                    <a:pt x="530779" y="209994"/>
                  </a:cubicBezTo>
                  <a:cubicBezTo>
                    <a:pt x="507710" y="233063"/>
                    <a:pt x="476422" y="246023"/>
                    <a:pt x="443797" y="246023"/>
                  </a:cubicBezTo>
                  <a:lnTo>
                    <a:pt x="123012" y="246023"/>
                  </a:lnTo>
                  <a:cubicBezTo>
                    <a:pt x="55074" y="246023"/>
                    <a:pt x="0" y="190949"/>
                    <a:pt x="0" y="123012"/>
                  </a:cubicBezTo>
                  <a:lnTo>
                    <a:pt x="0" y="123012"/>
                  </a:lnTo>
                  <a:cubicBezTo>
                    <a:pt x="0" y="55074"/>
                    <a:pt x="55074" y="0"/>
                    <a:pt x="123012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98" name="TextBox 9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9" name="Group 99"/>
          <p:cNvGrpSpPr>
            <a:grpSpLocks noChangeAspect="1"/>
          </p:cNvGrpSpPr>
          <p:nvPr/>
        </p:nvGrpSpPr>
        <p:grpSpPr>
          <a:xfrm>
            <a:off x="10434450" y="7199484"/>
            <a:ext cx="2342101" cy="2332952"/>
            <a:chOff x="0" y="0"/>
            <a:chExt cx="6502400" cy="6477000"/>
          </a:xfrm>
        </p:grpSpPr>
        <p:sp>
          <p:nvSpPr>
            <p:cNvPr id="100" name="Freeform 10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9"/>
              <a:stretch>
                <a:fillRect l="223" t="-5900" r="223" b="-5900"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2" name="Group 102"/>
          <p:cNvGrpSpPr/>
          <p:nvPr/>
        </p:nvGrpSpPr>
        <p:grpSpPr>
          <a:xfrm>
            <a:off x="10434450" y="8957511"/>
            <a:ext cx="2308392" cy="1015340"/>
            <a:chOff x="0" y="0"/>
            <a:chExt cx="566809" cy="249309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566809" cy="249309"/>
            </a:xfrm>
            <a:custGeom>
              <a:avLst/>
              <a:gdLst/>
              <a:ahLst/>
              <a:cxnLst/>
              <a:rect l="l" t="t" r="r" b="b"/>
              <a:pathLst>
                <a:path w="566809" h="249309">
                  <a:moveTo>
                    <a:pt x="124655" y="0"/>
                  </a:moveTo>
                  <a:lnTo>
                    <a:pt x="442154" y="0"/>
                  </a:lnTo>
                  <a:cubicBezTo>
                    <a:pt x="510999" y="0"/>
                    <a:pt x="566809" y="55810"/>
                    <a:pt x="566809" y="124655"/>
                  </a:cubicBezTo>
                  <a:lnTo>
                    <a:pt x="566809" y="124655"/>
                  </a:lnTo>
                  <a:cubicBezTo>
                    <a:pt x="566809" y="193499"/>
                    <a:pt x="510999" y="249309"/>
                    <a:pt x="442154" y="249309"/>
                  </a:cubicBezTo>
                  <a:lnTo>
                    <a:pt x="124655" y="249309"/>
                  </a:lnTo>
                  <a:cubicBezTo>
                    <a:pt x="55810" y="249309"/>
                    <a:pt x="0" y="193499"/>
                    <a:pt x="0" y="124655"/>
                  </a:cubicBezTo>
                  <a:lnTo>
                    <a:pt x="0" y="124655"/>
                  </a:lnTo>
                  <a:cubicBezTo>
                    <a:pt x="0" y="55810"/>
                    <a:pt x="55810" y="0"/>
                    <a:pt x="124655" y="0"/>
                  </a:cubicBezTo>
                  <a:close/>
                </a:path>
              </a:pathLst>
            </a:custGeom>
            <a:solidFill>
              <a:srgbClr val="073064"/>
            </a:solidFill>
            <a:ln>
              <a:noFill/>
            </a:ln>
          </p:spPr>
        </p:sp>
        <p:sp>
          <p:nvSpPr>
            <p:cNvPr id="104" name="TextBox 10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5" name="TextBox 105"/>
          <p:cNvSpPr txBox="1"/>
          <p:nvPr/>
        </p:nvSpPr>
        <p:spPr>
          <a:xfrm>
            <a:off x="6387378" y="333375"/>
            <a:ext cx="926041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9"/>
              </a:lnSpc>
            </a:pPr>
            <a:r>
              <a:rPr lang="en-US" sz="5499">
                <a:solidFill>
                  <a:srgbClr val="073064"/>
                </a:solidFill>
                <a:latin typeface="Rubik Medium"/>
              </a:rPr>
              <a:t>НАША КОМАНДА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443204" y="3200844"/>
            <a:ext cx="2068173" cy="896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7"/>
              </a:lnSpc>
              <a:spcBef>
                <a:spcPct val="0"/>
              </a:spcBef>
            </a:pPr>
            <a:r>
              <a:rPr lang="en-US" sz="1034">
                <a:solidFill>
                  <a:srgbClr val="FFFFFF"/>
                </a:solidFill>
                <a:latin typeface="Open Sans Bold"/>
              </a:rPr>
              <a:t>Мельнов Владимир - основатель АНО "600 ШАГОВ", старший тренер программ адаптивного спорта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2886054" y="3369279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Борщев Ольга - тренер программ адаптивного спорта 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5538057" y="3488557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Вараксина Ольга -  </a:t>
            </a:r>
          </a:p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бухгалтер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8085256" y="3392616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Белова Евгения -  </a:t>
            </a:r>
          </a:p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руководитель грантовых проектов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0675730" y="3488557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Наталья Анкудинова -  </a:t>
            </a:r>
          </a:p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администратор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3234790" y="3392616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Шаповалов Антон - тренер по адаптивному роллер-спорту 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5701139" y="3392616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Забродина Мария - тренер по адаптивному роллер-спорту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377576" y="6228858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Завьялова Светлана - тренер по адаптивному горнолыжному спорту 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8183208" y="6365049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Беликов Александр - волонтер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2919732" y="6324799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Петриева Ксения - тренер по адаптивному роллер-спорту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5517960" y="6311417"/>
            <a:ext cx="2172948" cy="56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Катернога Алексей - тренер по адаптивному роллер-спорту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0726223" y="6365049"/>
            <a:ext cx="2172948" cy="183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Завьялов Денис - волонтер</a:t>
            </a:r>
          </a:p>
        </p:txBody>
      </p:sp>
      <p:sp>
        <p:nvSpPr>
          <p:cNvPr id="118" name="TextBox 118"/>
          <p:cNvSpPr txBox="1"/>
          <p:nvPr/>
        </p:nvSpPr>
        <p:spPr>
          <a:xfrm>
            <a:off x="13421897" y="6351251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Куличкова Ольга - </a:t>
            </a:r>
          </a:p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волонтер</a:t>
            </a:r>
          </a:p>
        </p:txBody>
      </p:sp>
      <p:sp>
        <p:nvSpPr>
          <p:cNvPr id="119" name="TextBox 119"/>
          <p:cNvSpPr txBox="1"/>
          <p:nvPr/>
        </p:nvSpPr>
        <p:spPr>
          <a:xfrm>
            <a:off x="15859248" y="6345999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0"/>
              </a:lnSpc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Белов Антон - </a:t>
            </a:r>
          </a:p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волонтер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4954938" y="9294983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Емельянов Алексей - волонтер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7778727" y="9294983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Аксенова Анастасия - волонтер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10502172" y="9335301"/>
            <a:ext cx="2172948" cy="37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0"/>
              </a:lnSpc>
              <a:spcBef>
                <a:spcPct val="0"/>
              </a:spcBef>
            </a:pPr>
            <a:r>
              <a:rPr lang="en-US" sz="1086">
                <a:solidFill>
                  <a:srgbClr val="FFFFFF"/>
                </a:solidFill>
                <a:latin typeface="Open Sans Bold"/>
              </a:rPr>
              <a:t>Мельнова Анастасия - волонтер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17722575" y="9594003"/>
            <a:ext cx="257324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</a:blip>
          <a:srcRect l="5058" t="6002" r="5058" b="327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74403" y="1690124"/>
            <a:ext cx="13713143" cy="8380702"/>
            <a:chOff x="0" y="0"/>
            <a:chExt cx="3611692" cy="22072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1692" cy="2207263"/>
            </a:xfrm>
            <a:custGeom>
              <a:avLst/>
              <a:gdLst/>
              <a:ahLst/>
              <a:cxnLst/>
              <a:rect l="l" t="t" r="r" b="b"/>
              <a:pathLst>
                <a:path w="3611692" h="2207263">
                  <a:moveTo>
                    <a:pt x="0" y="0"/>
                  </a:moveTo>
                  <a:lnTo>
                    <a:pt x="3611692" y="0"/>
                  </a:lnTo>
                  <a:lnTo>
                    <a:pt x="3611692" y="2207263"/>
                  </a:lnTo>
                  <a:lnTo>
                    <a:pt x="0" y="22072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18990">
            <a:off x="78153" y="82074"/>
            <a:ext cx="4822988" cy="4600239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2527" b="-252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183172" y="2049948"/>
            <a:ext cx="10366359" cy="7507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Более 200 детей и взрослых с ОВЗ прошли курс спортивной реабилитации.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Проведены 3 спортивно-развлекательных мероприятия, в которых приняли участие более 90 человек.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Проведены 3 смены инклюзивных спортивных сборов для 70 детей.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12 наших учеников приняли участие во Всероссийских соревнованиях по горнолыжному спорту и роллер-спорту, где стали призерами и победителями.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Стали лауреатом премии "Звезды адаптивного спорта" в номинации "Лучшая НКО".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Стали лауреатом конкурса публичных годовых отчетов "Точка отсчета". Заняли 2 место.</a:t>
            </a:r>
          </a:p>
          <a:p>
            <a:pPr marL="590633" lvl="1" indent="-295316">
              <a:lnSpc>
                <a:spcPts val="3829"/>
              </a:lnSpc>
              <a:buFont typeface="Arial"/>
              <a:buChar char="•"/>
            </a:pPr>
            <a:r>
              <a:rPr lang="en-US" sz="2735">
                <a:solidFill>
                  <a:srgbClr val="073064"/>
                </a:solidFill>
                <a:latin typeface="Open Sans"/>
              </a:rPr>
              <a:t>Открыли 2 новых направления работы: "Легкая атлетика" и "Ложные гонки". </a:t>
            </a:r>
          </a:p>
          <a:p>
            <a:pPr>
              <a:lnSpc>
                <a:spcPts val="2199"/>
              </a:lnSpc>
              <a:spcBef>
                <a:spcPct val="0"/>
              </a:spcBef>
            </a:pPr>
            <a:endParaRPr lang="en-US" sz="2735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89624" y="462252"/>
            <a:ext cx="12349614" cy="73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27"/>
              </a:lnSpc>
            </a:pPr>
            <a:r>
              <a:rPr lang="en-US" sz="5025" spc="-50">
                <a:solidFill>
                  <a:srgbClr val="FF5757"/>
                </a:solidFill>
                <a:latin typeface="Rubik Medium Bold"/>
              </a:rPr>
              <a:t>РЕЗУЛЬТАТЫ РАБОТЫ В 2022 ГОДУ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548405" y="9584760"/>
            <a:ext cx="223242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73064"/>
                </a:solidFill>
                <a:latin typeface="Rubik Medium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3733">
            <a:off x="10478842" y="2124271"/>
            <a:ext cx="2801177" cy="3254156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l="-9375" t="-3375" r="-30569" b="-717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19779">
            <a:off x="1143848" y="2172214"/>
            <a:ext cx="2979109" cy="3460861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55270" t="-41549" r="-69140" b="-3377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900141" y="2329908"/>
            <a:ext cx="2887128" cy="3354006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22070" r="-22070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490226">
            <a:off x="14637681" y="2319830"/>
            <a:ext cx="2686640" cy="3121097"/>
            <a:chOff x="0" y="0"/>
            <a:chExt cx="546608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142" r="-14142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137966">
            <a:off x="1390033" y="6427691"/>
            <a:ext cx="2979109" cy="3460861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19444" b="-194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5900141" y="6369320"/>
            <a:ext cx="2887128" cy="3354006"/>
            <a:chOff x="0" y="0"/>
            <a:chExt cx="546608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2083" b="-2083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-433860">
            <a:off x="10164837" y="6424553"/>
            <a:ext cx="2887128" cy="3354006"/>
            <a:chOff x="0" y="0"/>
            <a:chExt cx="546608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2083" b="-208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4429533" y="6200956"/>
            <a:ext cx="2887128" cy="3354006"/>
            <a:chOff x="0" y="0"/>
            <a:chExt cx="546608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13999" r="-14000"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E1E1E1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2" name="TextBox 42"/>
          <p:cNvSpPr txBox="1"/>
          <p:nvPr/>
        </p:nvSpPr>
        <p:spPr>
          <a:xfrm>
            <a:off x="2633402" y="381000"/>
            <a:ext cx="12557257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НАШИ АДАПТИВНЫЕ ПРОГРАММЫ</a:t>
            </a:r>
          </a:p>
        </p:txBody>
      </p:sp>
      <p:sp>
        <p:nvSpPr>
          <p:cNvPr id="43" name="TextBox 43"/>
          <p:cNvSpPr txBox="1"/>
          <p:nvPr/>
        </p:nvSpPr>
        <p:spPr>
          <a:xfrm rot="-121371">
            <a:off x="1778326" y="5126937"/>
            <a:ext cx="2011627" cy="32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7"/>
              </a:lnSpc>
              <a:spcBef>
                <a:spcPct val="0"/>
              </a:spcBef>
            </a:pPr>
            <a:r>
              <a:rPr lang="en-US" sz="1905">
                <a:solidFill>
                  <a:srgbClr val="073064"/>
                </a:solidFill>
                <a:latin typeface="Open Sans Bold"/>
              </a:rPr>
              <a:t>Роллер-спорт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365935" y="4975842"/>
            <a:ext cx="1955539" cy="64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3"/>
              </a:lnSpc>
              <a:spcBef>
                <a:spcPct val="0"/>
              </a:spcBef>
            </a:pPr>
            <a:r>
              <a:rPr lang="en-US" sz="1852">
                <a:solidFill>
                  <a:srgbClr val="073064"/>
                </a:solidFill>
                <a:latin typeface="Open Sans Bold"/>
              </a:rPr>
              <a:t>Горнолыжный спорт</a:t>
            </a:r>
          </a:p>
        </p:txBody>
      </p:sp>
      <p:sp>
        <p:nvSpPr>
          <p:cNvPr id="45" name="TextBox 45"/>
          <p:cNvSpPr txBox="1"/>
          <p:nvPr/>
        </p:nvSpPr>
        <p:spPr>
          <a:xfrm rot="62890">
            <a:off x="10922469" y="4676483"/>
            <a:ext cx="1914421" cy="627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38"/>
              </a:lnSpc>
              <a:spcBef>
                <a:spcPct val="0"/>
              </a:spcBef>
            </a:pPr>
            <a:r>
              <a:rPr lang="en-US" sz="1813">
                <a:solidFill>
                  <a:srgbClr val="073064"/>
                </a:solidFill>
                <a:latin typeface="Open Sans Bold"/>
              </a:rPr>
              <a:t>Легкая атлетика</a:t>
            </a:r>
          </a:p>
        </p:txBody>
      </p:sp>
      <p:sp>
        <p:nvSpPr>
          <p:cNvPr id="46" name="TextBox 46"/>
          <p:cNvSpPr txBox="1"/>
          <p:nvPr/>
        </p:nvSpPr>
        <p:spPr>
          <a:xfrm rot="513749">
            <a:off x="14721047" y="4963010"/>
            <a:ext cx="1914421" cy="304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38"/>
              </a:lnSpc>
              <a:spcBef>
                <a:spcPct val="0"/>
              </a:spcBef>
            </a:pPr>
            <a:r>
              <a:rPr lang="en-US" sz="1813">
                <a:solidFill>
                  <a:srgbClr val="073064"/>
                </a:solidFill>
                <a:latin typeface="Open Sans Bold"/>
              </a:rPr>
              <a:t>Лыжная гонка</a:t>
            </a:r>
          </a:p>
        </p:txBody>
      </p:sp>
      <p:sp>
        <p:nvSpPr>
          <p:cNvPr id="47" name="TextBox 47"/>
          <p:cNvSpPr txBox="1"/>
          <p:nvPr/>
        </p:nvSpPr>
        <p:spPr>
          <a:xfrm rot="131454">
            <a:off x="1779973" y="9356529"/>
            <a:ext cx="2011627" cy="32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7"/>
              </a:lnSpc>
              <a:spcBef>
                <a:spcPct val="0"/>
              </a:spcBef>
            </a:pPr>
            <a:r>
              <a:rPr lang="en-US" sz="1905">
                <a:solidFill>
                  <a:srgbClr val="073064"/>
                </a:solidFill>
                <a:latin typeface="Open Sans Bold"/>
              </a:rPr>
              <a:t>Скалолазание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305032" y="9172990"/>
            <a:ext cx="2011627" cy="32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67"/>
              </a:lnSpc>
              <a:spcBef>
                <a:spcPct val="0"/>
              </a:spcBef>
            </a:pPr>
            <a:r>
              <a:rPr lang="en-US" sz="1905">
                <a:solidFill>
                  <a:srgbClr val="073064"/>
                </a:solidFill>
                <a:latin typeface="Open Sans Bold"/>
              </a:rPr>
              <a:t>Туризм</a:t>
            </a:r>
          </a:p>
        </p:txBody>
      </p:sp>
      <p:sp>
        <p:nvSpPr>
          <p:cNvPr id="49" name="TextBox 49"/>
          <p:cNvSpPr txBox="1"/>
          <p:nvPr/>
        </p:nvSpPr>
        <p:spPr>
          <a:xfrm rot="-444736">
            <a:off x="10827819" y="9044738"/>
            <a:ext cx="2099740" cy="59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0"/>
              </a:lnSpc>
              <a:spcBef>
                <a:spcPct val="0"/>
              </a:spcBef>
            </a:pPr>
            <a:r>
              <a:rPr lang="en-US" sz="1714">
                <a:solidFill>
                  <a:srgbClr val="073064"/>
                </a:solidFill>
                <a:latin typeface="Open Sans Bold"/>
              </a:rPr>
              <a:t>Соревнования и мероприятия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709156" y="8893801"/>
            <a:ext cx="2280651" cy="60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5"/>
              </a:lnSpc>
              <a:spcBef>
                <a:spcPct val="0"/>
              </a:spcBef>
            </a:pPr>
            <a:r>
              <a:rPr lang="en-US" sz="1782">
                <a:solidFill>
                  <a:srgbClr val="073064"/>
                </a:solidFill>
                <a:latin typeface="Open Sans Bold"/>
              </a:rPr>
              <a:t>Инклюзивные летние сборы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7792295" y="9630375"/>
            <a:ext cx="269230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9228">
            <a:off x="737011" y="311625"/>
            <a:ext cx="4345027" cy="5047662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79" b="-1947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330966">
            <a:off x="2307777" y="2272219"/>
            <a:ext cx="4345027" cy="5047662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4934" t="-4313" r="-25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494390" y="1970226"/>
            <a:ext cx="9099422" cy="3937463"/>
            <a:chOff x="0" y="0"/>
            <a:chExt cx="1996029" cy="8637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6029" cy="863713"/>
            </a:xfrm>
            <a:custGeom>
              <a:avLst/>
              <a:gdLst/>
              <a:ahLst/>
              <a:cxnLst/>
              <a:rect l="l" t="t" r="r" b="b"/>
              <a:pathLst>
                <a:path w="1996029" h="863713">
                  <a:moveTo>
                    <a:pt x="0" y="0"/>
                  </a:moveTo>
                  <a:lnTo>
                    <a:pt x="1996029" y="0"/>
                  </a:lnTo>
                  <a:lnTo>
                    <a:pt x="1996029" y="863713"/>
                  </a:lnTo>
                  <a:lnTo>
                    <a:pt x="0" y="86371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94390" y="6768513"/>
            <a:ext cx="8091238" cy="1159159"/>
            <a:chOff x="0" y="0"/>
            <a:chExt cx="1774875" cy="2542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48890" y="1591510"/>
            <a:ext cx="3844978" cy="967125"/>
            <a:chOff x="0" y="0"/>
            <a:chExt cx="944106" cy="2374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44106" cy="237471"/>
            </a:xfrm>
            <a:custGeom>
              <a:avLst/>
              <a:gdLst/>
              <a:ahLst/>
              <a:cxnLst/>
              <a:rect l="l" t="t" r="r" b="b"/>
              <a:pathLst>
                <a:path w="944106" h="237471">
                  <a:moveTo>
                    <a:pt x="118735" y="0"/>
                  </a:moveTo>
                  <a:lnTo>
                    <a:pt x="825371" y="0"/>
                  </a:lnTo>
                  <a:cubicBezTo>
                    <a:pt x="856861" y="0"/>
                    <a:pt x="887062" y="12510"/>
                    <a:pt x="909329" y="34777"/>
                  </a:cubicBezTo>
                  <a:cubicBezTo>
                    <a:pt x="931597" y="57044"/>
                    <a:pt x="944106" y="87245"/>
                    <a:pt x="944106" y="118735"/>
                  </a:cubicBezTo>
                  <a:lnTo>
                    <a:pt x="944106" y="118735"/>
                  </a:lnTo>
                  <a:cubicBezTo>
                    <a:pt x="944106" y="150226"/>
                    <a:pt x="931597" y="180427"/>
                    <a:pt x="909329" y="202694"/>
                  </a:cubicBezTo>
                  <a:cubicBezTo>
                    <a:pt x="887062" y="224961"/>
                    <a:pt x="856861" y="237471"/>
                    <a:pt x="825371" y="237471"/>
                  </a:cubicBezTo>
                  <a:lnTo>
                    <a:pt x="118735" y="237471"/>
                  </a:lnTo>
                  <a:cubicBezTo>
                    <a:pt x="87245" y="237471"/>
                    <a:pt x="57044" y="224961"/>
                    <a:pt x="34777" y="202694"/>
                  </a:cubicBezTo>
                  <a:cubicBezTo>
                    <a:pt x="12510" y="180427"/>
                    <a:pt x="0" y="150226"/>
                    <a:pt x="0" y="118735"/>
                  </a:cubicBezTo>
                  <a:lnTo>
                    <a:pt x="0" y="118735"/>
                  </a:lnTo>
                  <a:cubicBezTo>
                    <a:pt x="0" y="87245"/>
                    <a:pt x="12510" y="57044"/>
                    <a:pt x="34777" y="34777"/>
                  </a:cubicBezTo>
                  <a:cubicBezTo>
                    <a:pt x="57044" y="12510"/>
                    <a:pt x="87245" y="0"/>
                    <a:pt x="11873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115066" y="6117239"/>
            <a:ext cx="3778802" cy="901227"/>
            <a:chOff x="0" y="0"/>
            <a:chExt cx="927857" cy="2212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7857" cy="221290"/>
            </a:xfrm>
            <a:custGeom>
              <a:avLst/>
              <a:gdLst/>
              <a:ahLst/>
              <a:cxnLst/>
              <a:rect l="l" t="t" r="r" b="b"/>
              <a:pathLst>
                <a:path w="927857" h="221290">
                  <a:moveTo>
                    <a:pt x="110645" y="0"/>
                  </a:moveTo>
                  <a:lnTo>
                    <a:pt x="817212" y="0"/>
                  </a:lnTo>
                  <a:cubicBezTo>
                    <a:pt x="878320" y="0"/>
                    <a:pt x="927857" y="49537"/>
                    <a:pt x="927857" y="110645"/>
                  </a:cubicBezTo>
                  <a:lnTo>
                    <a:pt x="927857" y="110645"/>
                  </a:lnTo>
                  <a:cubicBezTo>
                    <a:pt x="927857" y="171752"/>
                    <a:pt x="878320" y="221290"/>
                    <a:pt x="817212" y="221290"/>
                  </a:cubicBezTo>
                  <a:lnTo>
                    <a:pt x="110645" y="221290"/>
                  </a:lnTo>
                  <a:cubicBezTo>
                    <a:pt x="49537" y="221290"/>
                    <a:pt x="0" y="171752"/>
                    <a:pt x="0" y="110645"/>
                  </a:cubicBezTo>
                  <a:lnTo>
                    <a:pt x="0" y="110645"/>
                  </a:lnTo>
                  <a:cubicBezTo>
                    <a:pt x="0" y="49537"/>
                    <a:pt x="49537" y="0"/>
                    <a:pt x="110645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94390" y="8784922"/>
            <a:ext cx="8091238" cy="1159159"/>
            <a:chOff x="0" y="0"/>
            <a:chExt cx="1774875" cy="254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74876" cy="254271"/>
            </a:xfrm>
            <a:custGeom>
              <a:avLst/>
              <a:gdLst/>
              <a:ahLst/>
              <a:cxnLst/>
              <a:rect l="l" t="t" r="r" b="b"/>
              <a:pathLst>
                <a:path w="1774876" h="254271">
                  <a:moveTo>
                    <a:pt x="0" y="0"/>
                  </a:moveTo>
                  <a:lnTo>
                    <a:pt x="1774876" y="0"/>
                  </a:lnTo>
                  <a:lnTo>
                    <a:pt x="1774876" y="254271"/>
                  </a:lnTo>
                  <a:lnTo>
                    <a:pt x="0" y="254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118904" y="8137222"/>
            <a:ext cx="3774964" cy="968448"/>
            <a:chOff x="0" y="0"/>
            <a:chExt cx="926915" cy="2377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6915" cy="237795"/>
            </a:xfrm>
            <a:custGeom>
              <a:avLst/>
              <a:gdLst/>
              <a:ahLst/>
              <a:cxnLst/>
              <a:rect l="l" t="t" r="r" b="b"/>
              <a:pathLst>
                <a:path w="926915" h="237795">
                  <a:moveTo>
                    <a:pt x="118898" y="0"/>
                  </a:moveTo>
                  <a:lnTo>
                    <a:pt x="808017" y="0"/>
                  </a:lnTo>
                  <a:cubicBezTo>
                    <a:pt x="873682" y="0"/>
                    <a:pt x="926915" y="53232"/>
                    <a:pt x="926915" y="118898"/>
                  </a:cubicBezTo>
                  <a:lnTo>
                    <a:pt x="926915" y="118898"/>
                  </a:lnTo>
                  <a:cubicBezTo>
                    <a:pt x="926915" y="150431"/>
                    <a:pt x="914388" y="180673"/>
                    <a:pt x="892090" y="202971"/>
                  </a:cubicBezTo>
                  <a:cubicBezTo>
                    <a:pt x="869793" y="225269"/>
                    <a:pt x="839550" y="237795"/>
                    <a:pt x="808017" y="237795"/>
                  </a:cubicBezTo>
                  <a:lnTo>
                    <a:pt x="118898" y="237795"/>
                  </a:lnTo>
                  <a:cubicBezTo>
                    <a:pt x="53232" y="237795"/>
                    <a:pt x="0" y="184563"/>
                    <a:pt x="0" y="118898"/>
                  </a:cubicBezTo>
                  <a:lnTo>
                    <a:pt x="0" y="118898"/>
                  </a:lnTo>
                  <a:cubicBezTo>
                    <a:pt x="0" y="53232"/>
                    <a:pt x="53232" y="0"/>
                    <a:pt x="118898" y="0"/>
                  </a:cubicBezTo>
                  <a:close/>
                </a:path>
              </a:pathLst>
            </a:custGeom>
            <a:solidFill>
              <a:srgbClr val="D35E43"/>
            </a:solidFill>
            <a:ln>
              <a:noFill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-677049">
            <a:off x="451853" y="4824262"/>
            <a:ext cx="4345027" cy="5047662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6447276" y="467560"/>
            <a:ext cx="6502371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6000">
                <a:solidFill>
                  <a:srgbClr val="D35E43"/>
                </a:solidFill>
                <a:latin typeface="Rubik Medium"/>
              </a:rPr>
              <a:t>РОЛЛЕР-СПОРТ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00597" y="7180392"/>
            <a:ext cx="7240396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Open Sans"/>
              </a:rPr>
              <a:t>Тренировки проводятся круглогодично.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34752" y="358622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8747" y="6348143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Сроки реализации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00597" y="2625310"/>
            <a:ext cx="8793216" cy="312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8"/>
              </a:lnSpc>
              <a:spcBef>
                <a:spcPct val="0"/>
              </a:spcBef>
            </a:pPr>
            <a:r>
              <a:rPr lang="en-US" sz="2277">
                <a:solidFill>
                  <a:srgbClr val="073064"/>
                </a:solidFill>
                <a:latin typeface="Open Sans"/>
              </a:rPr>
              <a:t>Дать возможность детям с ОВЗ заниматься роллер-спортом и участвовать в соревнованиях разного уровня. В рамках программы мы делаем всё, чтобы дети с особыми потребностями улучшали свою физическую подготовку, участвовали в региональных и всероссийских соревнованиях, заряжались положительными эмоциями и улучшали коммуникативные навыки, необходимые для развития в спорте и жизни в целом.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18904" y="1869650"/>
            <a:ext cx="31591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140">
                <a:solidFill>
                  <a:srgbClr val="FFFFFF"/>
                </a:solidFill>
                <a:latin typeface="Open Sans Bold"/>
              </a:rPr>
              <a:t>Миссия проекта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28747" y="8251522"/>
            <a:ext cx="4238520" cy="745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25"/>
              </a:lnSpc>
              <a:spcBef>
                <a:spcPct val="0"/>
              </a:spcBef>
            </a:pPr>
            <a:r>
              <a:rPr lang="en-US" sz="2161" spc="138">
                <a:solidFill>
                  <a:srgbClr val="FFFFFF"/>
                </a:solidFill>
                <a:latin typeface="Open Sans Bold"/>
              </a:rPr>
              <a:t>Источник финансирования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00597" y="9044348"/>
            <a:ext cx="6812312" cy="126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7"/>
              </a:lnSpc>
            </a:pPr>
            <a:r>
              <a:rPr lang="en-US" sz="2258">
                <a:solidFill>
                  <a:srgbClr val="073064"/>
                </a:solidFill>
                <a:latin typeface="Open Sans"/>
              </a:rPr>
              <a:t>Грант Президента Российской Федерации и софинансирование.</a:t>
            </a:r>
          </a:p>
          <a:p>
            <a:pPr>
              <a:lnSpc>
                <a:spcPts val="3387"/>
              </a:lnSpc>
            </a:pPr>
            <a:endParaRPr lang="en-US" sz="2258">
              <a:solidFill>
                <a:srgbClr val="073064"/>
              </a:solidFill>
              <a:latin typeface="Open San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7833528" y="9627534"/>
            <a:ext cx="253157" cy="55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D35E43"/>
                </a:solidFill>
                <a:latin typeface="Rubik Medium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2749</Words>
  <Application>Microsoft Macintosh PowerPoint</Application>
  <PresentationFormat>Произвольный</PresentationFormat>
  <Paragraphs>300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Calibri</vt:lpstr>
      <vt:lpstr>Rubik Medium Bold</vt:lpstr>
      <vt:lpstr>Arial</vt:lpstr>
      <vt:lpstr>Rubik Medium</vt:lpstr>
      <vt:lpstr>Open Sans Bold Bold</vt:lpstr>
      <vt:lpstr>Kollektif</vt:lpstr>
      <vt:lpstr>Open Sans Bold</vt:lpstr>
      <vt:lpstr>Clear Sans Bold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Modern Travel Tour Presentation</dc:title>
  <cp:lastModifiedBy>Microsoft Office User</cp:lastModifiedBy>
  <cp:revision>1</cp:revision>
  <dcterms:created xsi:type="dcterms:W3CDTF">2006-08-16T00:00:00Z</dcterms:created>
  <dcterms:modified xsi:type="dcterms:W3CDTF">2023-06-30T00:06:09Z</dcterms:modified>
  <dc:identifier>DAFfRUKI8_8</dc:identifier>
</cp:coreProperties>
</file>